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vsdx" ContentType="application/vnd.ms-visio.drawi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3"/>
  </p:notesMasterIdLst>
  <p:sldIdLst>
    <p:sldId id="259" r:id="rId2"/>
    <p:sldId id="261" r:id="rId3"/>
    <p:sldId id="271" r:id="rId4"/>
    <p:sldId id="272" r:id="rId5"/>
    <p:sldId id="263" r:id="rId6"/>
    <p:sldId id="262" r:id="rId7"/>
    <p:sldId id="273" r:id="rId8"/>
    <p:sldId id="274" r:id="rId9"/>
    <p:sldId id="275" r:id="rId10"/>
    <p:sldId id="258" r:id="rId11"/>
    <p:sldId id="264" r:id="rId12"/>
    <p:sldId id="267" r:id="rId13"/>
    <p:sldId id="266" r:id="rId14"/>
    <p:sldId id="276" r:id="rId15"/>
    <p:sldId id="277" r:id="rId16"/>
    <p:sldId id="270" r:id="rId17"/>
    <p:sldId id="278" r:id="rId18"/>
    <p:sldId id="279" r:id="rId19"/>
    <p:sldId id="280" r:id="rId20"/>
    <p:sldId id="281" r:id="rId21"/>
    <p:sldId id="282" r:id="rId22"/>
  </p:sldIdLst>
  <p:sldSz cx="12192000" cy="6858000"/>
  <p:notesSz cx="7102475" cy="93884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94660"/>
  </p:normalViewPr>
  <p:slideViewPr>
    <p:cSldViewPr snapToGrid="0">
      <p:cViewPr>
        <p:scale>
          <a:sx n="100" d="100"/>
          <a:sy n="100" d="100"/>
        </p:scale>
        <p:origin x="-402" y="-6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7739" cy="471054"/>
          </a:xfrm>
          <a:prstGeom prst="rect">
            <a:avLst/>
          </a:prstGeom>
        </p:spPr>
        <p:txBody>
          <a:bodyPr vert="horz" lIns="94229" tIns="47114" rIns="94229" bIns="47114" rtlCol="0"/>
          <a:lstStyle>
            <a:lvl1pPr algn="l">
              <a:defRPr sz="1200"/>
            </a:lvl1pPr>
          </a:lstStyle>
          <a:p>
            <a:endParaRPr lang="en-US"/>
          </a:p>
        </p:txBody>
      </p:sp>
      <p:sp>
        <p:nvSpPr>
          <p:cNvPr id="3" name="Date Placeholder 2"/>
          <p:cNvSpPr>
            <a:spLocks noGrp="1"/>
          </p:cNvSpPr>
          <p:nvPr>
            <p:ph type="dt" idx="1"/>
          </p:nvPr>
        </p:nvSpPr>
        <p:spPr>
          <a:xfrm>
            <a:off x="4023092" y="0"/>
            <a:ext cx="3077739" cy="471054"/>
          </a:xfrm>
          <a:prstGeom prst="rect">
            <a:avLst/>
          </a:prstGeom>
        </p:spPr>
        <p:txBody>
          <a:bodyPr vert="horz" lIns="94229" tIns="47114" rIns="94229" bIns="47114" rtlCol="0"/>
          <a:lstStyle>
            <a:lvl1pPr algn="r">
              <a:defRPr sz="1200"/>
            </a:lvl1pPr>
          </a:lstStyle>
          <a:p>
            <a:fld id="{1AA43927-B833-4D5D-9C0D-E96EC433A5E5}" type="datetimeFigureOut">
              <a:rPr lang="en-US" smtClean="0"/>
              <a:t>7/28/2026</a:t>
            </a:fld>
            <a:endParaRPr lang="en-US"/>
          </a:p>
        </p:txBody>
      </p:sp>
      <p:sp>
        <p:nvSpPr>
          <p:cNvPr id="4" name="Slide Image Placeholder 3"/>
          <p:cNvSpPr>
            <a:spLocks noGrp="1" noRot="1" noChangeAspect="1"/>
          </p:cNvSpPr>
          <p:nvPr>
            <p:ph type="sldImg" idx="2"/>
          </p:nvPr>
        </p:nvSpPr>
        <p:spPr>
          <a:xfrm>
            <a:off x="735013" y="1173163"/>
            <a:ext cx="5632450" cy="3168650"/>
          </a:xfrm>
          <a:prstGeom prst="rect">
            <a:avLst/>
          </a:prstGeom>
          <a:noFill/>
          <a:ln w="12700">
            <a:solidFill>
              <a:prstClr val="black"/>
            </a:solidFill>
          </a:ln>
        </p:spPr>
        <p:txBody>
          <a:bodyPr vert="horz" lIns="94229" tIns="47114" rIns="94229" bIns="47114" rtlCol="0" anchor="ctr"/>
          <a:lstStyle/>
          <a:p>
            <a:endParaRPr lang="en-US"/>
          </a:p>
        </p:txBody>
      </p:sp>
      <p:sp>
        <p:nvSpPr>
          <p:cNvPr id="5" name="Notes Placeholder 4"/>
          <p:cNvSpPr>
            <a:spLocks noGrp="1"/>
          </p:cNvSpPr>
          <p:nvPr>
            <p:ph type="body" sz="quarter" idx="3"/>
          </p:nvPr>
        </p:nvSpPr>
        <p:spPr>
          <a:xfrm>
            <a:off x="710248" y="4518204"/>
            <a:ext cx="5681980" cy="3696712"/>
          </a:xfrm>
          <a:prstGeom prst="rect">
            <a:avLst/>
          </a:prstGeom>
        </p:spPr>
        <p:txBody>
          <a:bodyPr vert="horz" lIns="94229" tIns="47114" rIns="94229" bIns="47114"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917422"/>
            <a:ext cx="3077739" cy="471053"/>
          </a:xfrm>
          <a:prstGeom prst="rect">
            <a:avLst/>
          </a:prstGeom>
        </p:spPr>
        <p:txBody>
          <a:bodyPr vert="horz" lIns="94229" tIns="47114" rIns="94229" bIns="47114" rtlCol="0" anchor="b"/>
          <a:lstStyle>
            <a:lvl1pPr algn="l">
              <a:defRPr sz="1200"/>
            </a:lvl1pPr>
          </a:lstStyle>
          <a:p>
            <a:endParaRPr lang="en-US"/>
          </a:p>
        </p:txBody>
      </p:sp>
      <p:sp>
        <p:nvSpPr>
          <p:cNvPr id="7" name="Slide Number Placeholder 6"/>
          <p:cNvSpPr>
            <a:spLocks noGrp="1"/>
          </p:cNvSpPr>
          <p:nvPr>
            <p:ph type="sldNum" sz="quarter" idx="5"/>
          </p:nvPr>
        </p:nvSpPr>
        <p:spPr>
          <a:xfrm>
            <a:off x="4023092" y="8917422"/>
            <a:ext cx="3077739" cy="471053"/>
          </a:xfrm>
          <a:prstGeom prst="rect">
            <a:avLst/>
          </a:prstGeom>
        </p:spPr>
        <p:txBody>
          <a:bodyPr vert="horz" lIns="94229" tIns="47114" rIns="94229" bIns="47114" rtlCol="0" anchor="b"/>
          <a:lstStyle>
            <a:lvl1pPr algn="r">
              <a:defRPr sz="1200"/>
            </a:lvl1pPr>
          </a:lstStyle>
          <a:p>
            <a:fld id="{DCD4BF7A-C7FB-44E5-96C9-BADB7460D31B}" type="slidenum">
              <a:rPr lang="en-US" smtClean="0"/>
              <a:t>‹#›</a:t>
            </a:fld>
            <a:endParaRPr lang="en-US"/>
          </a:p>
        </p:txBody>
      </p:sp>
    </p:spTree>
    <p:extLst>
      <p:ext uri="{BB962C8B-B14F-4D97-AF65-F5344CB8AC3E}">
        <p14:creationId xmlns:p14="http://schemas.microsoft.com/office/powerpoint/2010/main" val="35472870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7B5D52-96DC-9E35-9948-8F0510F8F19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3894656-4130-4B6A-38D3-ECD8C789DCA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DD6916E-CBF1-16ED-AA74-85DF8BF9D2B8}"/>
              </a:ext>
            </a:extLst>
          </p:cNvPr>
          <p:cNvSpPr>
            <a:spLocks noGrp="1"/>
          </p:cNvSpPr>
          <p:nvPr>
            <p:ph type="dt" sz="half" idx="10"/>
          </p:nvPr>
        </p:nvSpPr>
        <p:spPr/>
        <p:txBody>
          <a:bodyPr/>
          <a:lstStyle/>
          <a:p>
            <a:fld id="{1BB621C8-9CB9-4EEC-95FB-E514F852DAA0}" type="datetime1">
              <a:rPr lang="en-US" smtClean="0"/>
              <a:t>7/28/2026</a:t>
            </a:fld>
            <a:endParaRPr lang="en-US"/>
          </a:p>
        </p:txBody>
      </p:sp>
      <p:sp>
        <p:nvSpPr>
          <p:cNvPr id="5" name="Footer Placeholder 4">
            <a:extLst>
              <a:ext uri="{FF2B5EF4-FFF2-40B4-BE49-F238E27FC236}">
                <a16:creationId xmlns:a16="http://schemas.microsoft.com/office/drawing/2014/main" id="{81592E5B-C0B1-3C7B-25FB-84D49B73BB44}"/>
              </a:ext>
            </a:extLst>
          </p:cNvPr>
          <p:cNvSpPr>
            <a:spLocks noGrp="1"/>
          </p:cNvSpPr>
          <p:nvPr>
            <p:ph type="ftr" sz="quarter" idx="11"/>
          </p:nvPr>
        </p:nvSpPr>
        <p:spPr/>
        <p:txBody>
          <a:bodyPr/>
          <a:lstStyle/>
          <a:p>
            <a:r>
              <a:rPr lang="en-US"/>
              <a:t>Slide 2</a:t>
            </a:r>
          </a:p>
        </p:txBody>
      </p:sp>
      <p:sp>
        <p:nvSpPr>
          <p:cNvPr id="6" name="Slide Number Placeholder 5">
            <a:extLst>
              <a:ext uri="{FF2B5EF4-FFF2-40B4-BE49-F238E27FC236}">
                <a16:creationId xmlns:a16="http://schemas.microsoft.com/office/drawing/2014/main" id="{FC274CDD-6CE4-E8B5-E262-C47BB48C8A43}"/>
              </a:ext>
            </a:extLst>
          </p:cNvPr>
          <p:cNvSpPr>
            <a:spLocks noGrp="1"/>
          </p:cNvSpPr>
          <p:nvPr>
            <p:ph type="sldNum" sz="quarter" idx="12"/>
          </p:nvPr>
        </p:nvSpPr>
        <p:spPr/>
        <p:txBody>
          <a:bodyPr/>
          <a:lstStyle/>
          <a:p>
            <a:fld id="{8EF564E5-896C-4BA4-AA45-0D6E381FBBFD}" type="slidenum">
              <a:rPr lang="en-US" smtClean="0"/>
              <a:t>‹#›</a:t>
            </a:fld>
            <a:endParaRPr lang="en-US"/>
          </a:p>
        </p:txBody>
      </p:sp>
    </p:spTree>
    <p:extLst>
      <p:ext uri="{BB962C8B-B14F-4D97-AF65-F5344CB8AC3E}">
        <p14:creationId xmlns:p14="http://schemas.microsoft.com/office/powerpoint/2010/main" val="9025015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D24BBE-4DE3-D015-C36A-02F4FD90F8D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1736158-D8F6-BFAA-3F6E-0458EC3CB7C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39213F0-B6DC-6694-7E13-EC1A56AD8309}"/>
              </a:ext>
            </a:extLst>
          </p:cNvPr>
          <p:cNvSpPr>
            <a:spLocks noGrp="1"/>
          </p:cNvSpPr>
          <p:nvPr>
            <p:ph type="dt" sz="half" idx="10"/>
          </p:nvPr>
        </p:nvSpPr>
        <p:spPr/>
        <p:txBody>
          <a:bodyPr/>
          <a:lstStyle/>
          <a:p>
            <a:fld id="{2E2938B3-054C-4502-9C02-C3FE703355CC}" type="datetime1">
              <a:rPr lang="en-US" smtClean="0"/>
              <a:t>7/28/2026</a:t>
            </a:fld>
            <a:endParaRPr lang="en-US"/>
          </a:p>
        </p:txBody>
      </p:sp>
      <p:sp>
        <p:nvSpPr>
          <p:cNvPr id="5" name="Footer Placeholder 4">
            <a:extLst>
              <a:ext uri="{FF2B5EF4-FFF2-40B4-BE49-F238E27FC236}">
                <a16:creationId xmlns:a16="http://schemas.microsoft.com/office/drawing/2014/main" id="{5FD2333C-72CD-0C10-218F-FA58323E2CF4}"/>
              </a:ext>
            </a:extLst>
          </p:cNvPr>
          <p:cNvSpPr>
            <a:spLocks noGrp="1"/>
          </p:cNvSpPr>
          <p:nvPr>
            <p:ph type="ftr" sz="quarter" idx="11"/>
          </p:nvPr>
        </p:nvSpPr>
        <p:spPr/>
        <p:txBody>
          <a:bodyPr/>
          <a:lstStyle/>
          <a:p>
            <a:r>
              <a:rPr lang="en-US"/>
              <a:t>Slide 2</a:t>
            </a:r>
          </a:p>
        </p:txBody>
      </p:sp>
      <p:sp>
        <p:nvSpPr>
          <p:cNvPr id="6" name="Slide Number Placeholder 5">
            <a:extLst>
              <a:ext uri="{FF2B5EF4-FFF2-40B4-BE49-F238E27FC236}">
                <a16:creationId xmlns:a16="http://schemas.microsoft.com/office/drawing/2014/main" id="{94E96FEA-04FF-8295-3138-EC97278F7871}"/>
              </a:ext>
            </a:extLst>
          </p:cNvPr>
          <p:cNvSpPr>
            <a:spLocks noGrp="1"/>
          </p:cNvSpPr>
          <p:nvPr>
            <p:ph type="sldNum" sz="quarter" idx="12"/>
          </p:nvPr>
        </p:nvSpPr>
        <p:spPr/>
        <p:txBody>
          <a:bodyPr/>
          <a:lstStyle/>
          <a:p>
            <a:fld id="{8EF564E5-896C-4BA4-AA45-0D6E381FBBFD}" type="slidenum">
              <a:rPr lang="en-US" smtClean="0"/>
              <a:t>‹#›</a:t>
            </a:fld>
            <a:endParaRPr lang="en-US"/>
          </a:p>
        </p:txBody>
      </p:sp>
    </p:spTree>
    <p:extLst>
      <p:ext uri="{BB962C8B-B14F-4D97-AF65-F5344CB8AC3E}">
        <p14:creationId xmlns:p14="http://schemas.microsoft.com/office/powerpoint/2010/main" val="27238114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06ECE24-9EC2-DCF7-966A-3A9FCD794CB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77BE6AA-1282-0CFD-D74B-11B7753FAF0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6E7C0C1-2384-B131-A6D3-AC63A5CF7368}"/>
              </a:ext>
            </a:extLst>
          </p:cNvPr>
          <p:cNvSpPr>
            <a:spLocks noGrp="1"/>
          </p:cNvSpPr>
          <p:nvPr>
            <p:ph type="dt" sz="half" idx="10"/>
          </p:nvPr>
        </p:nvSpPr>
        <p:spPr/>
        <p:txBody>
          <a:bodyPr/>
          <a:lstStyle/>
          <a:p>
            <a:fld id="{D8D87234-3624-4A78-884E-9F077623BB03}" type="datetime1">
              <a:rPr lang="en-US" smtClean="0"/>
              <a:t>7/28/2026</a:t>
            </a:fld>
            <a:endParaRPr lang="en-US"/>
          </a:p>
        </p:txBody>
      </p:sp>
      <p:sp>
        <p:nvSpPr>
          <p:cNvPr id="5" name="Footer Placeholder 4">
            <a:extLst>
              <a:ext uri="{FF2B5EF4-FFF2-40B4-BE49-F238E27FC236}">
                <a16:creationId xmlns:a16="http://schemas.microsoft.com/office/drawing/2014/main" id="{7F41B0AA-10CC-7C96-ED9D-C16731B3E831}"/>
              </a:ext>
            </a:extLst>
          </p:cNvPr>
          <p:cNvSpPr>
            <a:spLocks noGrp="1"/>
          </p:cNvSpPr>
          <p:nvPr>
            <p:ph type="ftr" sz="quarter" idx="11"/>
          </p:nvPr>
        </p:nvSpPr>
        <p:spPr/>
        <p:txBody>
          <a:bodyPr/>
          <a:lstStyle/>
          <a:p>
            <a:r>
              <a:rPr lang="en-US"/>
              <a:t>Slide 2</a:t>
            </a:r>
          </a:p>
        </p:txBody>
      </p:sp>
      <p:sp>
        <p:nvSpPr>
          <p:cNvPr id="6" name="Slide Number Placeholder 5">
            <a:extLst>
              <a:ext uri="{FF2B5EF4-FFF2-40B4-BE49-F238E27FC236}">
                <a16:creationId xmlns:a16="http://schemas.microsoft.com/office/drawing/2014/main" id="{D3801C1C-D9AE-FC35-F8E1-03082831EF9E}"/>
              </a:ext>
            </a:extLst>
          </p:cNvPr>
          <p:cNvSpPr>
            <a:spLocks noGrp="1"/>
          </p:cNvSpPr>
          <p:nvPr>
            <p:ph type="sldNum" sz="quarter" idx="12"/>
          </p:nvPr>
        </p:nvSpPr>
        <p:spPr/>
        <p:txBody>
          <a:bodyPr/>
          <a:lstStyle/>
          <a:p>
            <a:fld id="{8EF564E5-896C-4BA4-AA45-0D6E381FBBFD}" type="slidenum">
              <a:rPr lang="en-US" smtClean="0"/>
              <a:t>‹#›</a:t>
            </a:fld>
            <a:endParaRPr lang="en-US"/>
          </a:p>
        </p:txBody>
      </p:sp>
    </p:spTree>
    <p:extLst>
      <p:ext uri="{BB962C8B-B14F-4D97-AF65-F5344CB8AC3E}">
        <p14:creationId xmlns:p14="http://schemas.microsoft.com/office/powerpoint/2010/main" val="24956828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EB8F51-AFE0-EAF1-3406-181B8B6695B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570FD44-700C-6692-6E0E-CB8B7025F60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824F346-507E-6A10-0A1C-3D62EFA21FFB}"/>
              </a:ext>
            </a:extLst>
          </p:cNvPr>
          <p:cNvSpPr>
            <a:spLocks noGrp="1"/>
          </p:cNvSpPr>
          <p:nvPr>
            <p:ph type="dt" sz="half" idx="10"/>
          </p:nvPr>
        </p:nvSpPr>
        <p:spPr/>
        <p:txBody>
          <a:bodyPr/>
          <a:lstStyle/>
          <a:p>
            <a:fld id="{EAF601D7-42FD-4AD6-BA86-0DE975F0BB8E}" type="datetime1">
              <a:rPr lang="en-US" smtClean="0"/>
              <a:t>7/28/2026</a:t>
            </a:fld>
            <a:endParaRPr lang="en-US"/>
          </a:p>
        </p:txBody>
      </p:sp>
      <p:sp>
        <p:nvSpPr>
          <p:cNvPr id="5" name="Footer Placeholder 4">
            <a:extLst>
              <a:ext uri="{FF2B5EF4-FFF2-40B4-BE49-F238E27FC236}">
                <a16:creationId xmlns:a16="http://schemas.microsoft.com/office/drawing/2014/main" id="{D6249A24-379A-8F23-F60A-4C861E7D80E2}"/>
              </a:ext>
            </a:extLst>
          </p:cNvPr>
          <p:cNvSpPr>
            <a:spLocks noGrp="1"/>
          </p:cNvSpPr>
          <p:nvPr>
            <p:ph type="ftr" sz="quarter" idx="11"/>
          </p:nvPr>
        </p:nvSpPr>
        <p:spPr/>
        <p:txBody>
          <a:bodyPr/>
          <a:lstStyle/>
          <a:p>
            <a:r>
              <a:rPr lang="en-US"/>
              <a:t>Slide 2</a:t>
            </a:r>
          </a:p>
        </p:txBody>
      </p:sp>
      <p:sp>
        <p:nvSpPr>
          <p:cNvPr id="6" name="Slide Number Placeholder 5">
            <a:extLst>
              <a:ext uri="{FF2B5EF4-FFF2-40B4-BE49-F238E27FC236}">
                <a16:creationId xmlns:a16="http://schemas.microsoft.com/office/drawing/2014/main" id="{83F304AA-25CA-15D3-81BC-6417FB8ACE7B}"/>
              </a:ext>
            </a:extLst>
          </p:cNvPr>
          <p:cNvSpPr>
            <a:spLocks noGrp="1"/>
          </p:cNvSpPr>
          <p:nvPr>
            <p:ph type="sldNum" sz="quarter" idx="12"/>
          </p:nvPr>
        </p:nvSpPr>
        <p:spPr/>
        <p:txBody>
          <a:bodyPr/>
          <a:lstStyle/>
          <a:p>
            <a:fld id="{8EF564E5-896C-4BA4-AA45-0D6E381FBBFD}" type="slidenum">
              <a:rPr lang="en-US" smtClean="0"/>
              <a:t>‹#›</a:t>
            </a:fld>
            <a:endParaRPr lang="en-US"/>
          </a:p>
        </p:txBody>
      </p:sp>
    </p:spTree>
    <p:extLst>
      <p:ext uri="{BB962C8B-B14F-4D97-AF65-F5344CB8AC3E}">
        <p14:creationId xmlns:p14="http://schemas.microsoft.com/office/powerpoint/2010/main" val="28746258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BEA566-FA8C-4205-BE7B-5C03709F764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653971B4-2A12-1952-9CD3-5B4161B3563B}"/>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6B46105-BD87-4A65-2D43-BFDFD33FDF5A}"/>
              </a:ext>
            </a:extLst>
          </p:cNvPr>
          <p:cNvSpPr>
            <a:spLocks noGrp="1"/>
          </p:cNvSpPr>
          <p:nvPr>
            <p:ph type="dt" sz="half" idx="10"/>
          </p:nvPr>
        </p:nvSpPr>
        <p:spPr/>
        <p:txBody>
          <a:bodyPr/>
          <a:lstStyle/>
          <a:p>
            <a:fld id="{9314AEE7-CFC3-4343-A176-E14F2E98D760}" type="datetime1">
              <a:rPr lang="en-US" smtClean="0"/>
              <a:t>7/28/2026</a:t>
            </a:fld>
            <a:endParaRPr lang="en-US"/>
          </a:p>
        </p:txBody>
      </p:sp>
      <p:sp>
        <p:nvSpPr>
          <p:cNvPr id="5" name="Footer Placeholder 4">
            <a:extLst>
              <a:ext uri="{FF2B5EF4-FFF2-40B4-BE49-F238E27FC236}">
                <a16:creationId xmlns:a16="http://schemas.microsoft.com/office/drawing/2014/main" id="{2DD6DA3C-6447-0139-1113-9FE2C24EEC2A}"/>
              </a:ext>
            </a:extLst>
          </p:cNvPr>
          <p:cNvSpPr>
            <a:spLocks noGrp="1"/>
          </p:cNvSpPr>
          <p:nvPr>
            <p:ph type="ftr" sz="quarter" idx="11"/>
          </p:nvPr>
        </p:nvSpPr>
        <p:spPr/>
        <p:txBody>
          <a:bodyPr/>
          <a:lstStyle/>
          <a:p>
            <a:r>
              <a:rPr lang="en-US"/>
              <a:t>Slide 2</a:t>
            </a:r>
          </a:p>
        </p:txBody>
      </p:sp>
      <p:sp>
        <p:nvSpPr>
          <p:cNvPr id="6" name="Slide Number Placeholder 5">
            <a:extLst>
              <a:ext uri="{FF2B5EF4-FFF2-40B4-BE49-F238E27FC236}">
                <a16:creationId xmlns:a16="http://schemas.microsoft.com/office/drawing/2014/main" id="{83017E67-3701-9F4C-4FC9-49E76741BFAB}"/>
              </a:ext>
            </a:extLst>
          </p:cNvPr>
          <p:cNvSpPr>
            <a:spLocks noGrp="1"/>
          </p:cNvSpPr>
          <p:nvPr>
            <p:ph type="sldNum" sz="quarter" idx="12"/>
          </p:nvPr>
        </p:nvSpPr>
        <p:spPr/>
        <p:txBody>
          <a:bodyPr/>
          <a:lstStyle/>
          <a:p>
            <a:fld id="{8EF564E5-896C-4BA4-AA45-0D6E381FBBFD}" type="slidenum">
              <a:rPr lang="en-US" smtClean="0"/>
              <a:t>‹#›</a:t>
            </a:fld>
            <a:endParaRPr lang="en-US"/>
          </a:p>
        </p:txBody>
      </p:sp>
    </p:spTree>
    <p:extLst>
      <p:ext uri="{BB962C8B-B14F-4D97-AF65-F5344CB8AC3E}">
        <p14:creationId xmlns:p14="http://schemas.microsoft.com/office/powerpoint/2010/main" val="4005961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15B0A5-7E96-83F7-B99B-7B1160A4ECE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B0449F2-24CC-C5C4-76A9-2F3E21AD805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3EC44BF-25E4-49B4-05C2-08737593492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FB89D8C-10BF-4AD5-F961-8D1DB7160127}"/>
              </a:ext>
            </a:extLst>
          </p:cNvPr>
          <p:cNvSpPr>
            <a:spLocks noGrp="1"/>
          </p:cNvSpPr>
          <p:nvPr>
            <p:ph type="dt" sz="half" idx="10"/>
          </p:nvPr>
        </p:nvSpPr>
        <p:spPr/>
        <p:txBody>
          <a:bodyPr/>
          <a:lstStyle/>
          <a:p>
            <a:fld id="{2DAE33BD-38C5-4557-9DC2-749B87669F21}" type="datetime1">
              <a:rPr lang="en-US" smtClean="0"/>
              <a:t>7/28/2026</a:t>
            </a:fld>
            <a:endParaRPr lang="en-US"/>
          </a:p>
        </p:txBody>
      </p:sp>
      <p:sp>
        <p:nvSpPr>
          <p:cNvPr id="6" name="Footer Placeholder 5">
            <a:extLst>
              <a:ext uri="{FF2B5EF4-FFF2-40B4-BE49-F238E27FC236}">
                <a16:creationId xmlns:a16="http://schemas.microsoft.com/office/drawing/2014/main" id="{563E947A-2174-99B3-567E-7F09A9726CE1}"/>
              </a:ext>
            </a:extLst>
          </p:cNvPr>
          <p:cNvSpPr>
            <a:spLocks noGrp="1"/>
          </p:cNvSpPr>
          <p:nvPr>
            <p:ph type="ftr" sz="quarter" idx="11"/>
          </p:nvPr>
        </p:nvSpPr>
        <p:spPr/>
        <p:txBody>
          <a:bodyPr/>
          <a:lstStyle/>
          <a:p>
            <a:r>
              <a:rPr lang="en-US"/>
              <a:t>Slide 2</a:t>
            </a:r>
          </a:p>
        </p:txBody>
      </p:sp>
      <p:sp>
        <p:nvSpPr>
          <p:cNvPr id="7" name="Slide Number Placeholder 6">
            <a:extLst>
              <a:ext uri="{FF2B5EF4-FFF2-40B4-BE49-F238E27FC236}">
                <a16:creationId xmlns:a16="http://schemas.microsoft.com/office/drawing/2014/main" id="{53CD8AC4-C446-8F5C-AAB0-E08B8ED2C1DC}"/>
              </a:ext>
            </a:extLst>
          </p:cNvPr>
          <p:cNvSpPr>
            <a:spLocks noGrp="1"/>
          </p:cNvSpPr>
          <p:nvPr>
            <p:ph type="sldNum" sz="quarter" idx="12"/>
          </p:nvPr>
        </p:nvSpPr>
        <p:spPr/>
        <p:txBody>
          <a:bodyPr/>
          <a:lstStyle/>
          <a:p>
            <a:fld id="{8EF564E5-896C-4BA4-AA45-0D6E381FBBFD}" type="slidenum">
              <a:rPr lang="en-US" smtClean="0"/>
              <a:t>‹#›</a:t>
            </a:fld>
            <a:endParaRPr lang="en-US"/>
          </a:p>
        </p:txBody>
      </p:sp>
    </p:spTree>
    <p:extLst>
      <p:ext uri="{BB962C8B-B14F-4D97-AF65-F5344CB8AC3E}">
        <p14:creationId xmlns:p14="http://schemas.microsoft.com/office/powerpoint/2010/main" val="35172275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D710A4-77BA-2D30-2B8E-422E71EE06B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0BC67A3-3775-8BFF-7CBF-EA8B96DDFBE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30BAFFA-B5E9-3666-26BE-5D2F305C782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89E9F4B-5F7E-8015-3225-5909E11D739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6CC8D77-4ACB-7631-F763-BA7B0D9521B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67845ED-0547-C37F-20AB-0B84AF3D2651}"/>
              </a:ext>
            </a:extLst>
          </p:cNvPr>
          <p:cNvSpPr>
            <a:spLocks noGrp="1"/>
          </p:cNvSpPr>
          <p:nvPr>
            <p:ph type="dt" sz="half" idx="10"/>
          </p:nvPr>
        </p:nvSpPr>
        <p:spPr/>
        <p:txBody>
          <a:bodyPr/>
          <a:lstStyle/>
          <a:p>
            <a:fld id="{2DF039B8-2E7E-4E03-AF9F-4EE54DAB332A}" type="datetime1">
              <a:rPr lang="en-US" smtClean="0"/>
              <a:t>7/28/2026</a:t>
            </a:fld>
            <a:endParaRPr lang="en-US"/>
          </a:p>
        </p:txBody>
      </p:sp>
      <p:sp>
        <p:nvSpPr>
          <p:cNvPr id="8" name="Footer Placeholder 7">
            <a:extLst>
              <a:ext uri="{FF2B5EF4-FFF2-40B4-BE49-F238E27FC236}">
                <a16:creationId xmlns:a16="http://schemas.microsoft.com/office/drawing/2014/main" id="{C681EC60-AD31-5A66-2760-83E3610E1A31}"/>
              </a:ext>
            </a:extLst>
          </p:cNvPr>
          <p:cNvSpPr>
            <a:spLocks noGrp="1"/>
          </p:cNvSpPr>
          <p:nvPr>
            <p:ph type="ftr" sz="quarter" idx="11"/>
          </p:nvPr>
        </p:nvSpPr>
        <p:spPr/>
        <p:txBody>
          <a:bodyPr/>
          <a:lstStyle/>
          <a:p>
            <a:r>
              <a:rPr lang="en-US"/>
              <a:t>Slide 2</a:t>
            </a:r>
          </a:p>
        </p:txBody>
      </p:sp>
      <p:sp>
        <p:nvSpPr>
          <p:cNvPr id="9" name="Slide Number Placeholder 8">
            <a:extLst>
              <a:ext uri="{FF2B5EF4-FFF2-40B4-BE49-F238E27FC236}">
                <a16:creationId xmlns:a16="http://schemas.microsoft.com/office/drawing/2014/main" id="{B165F79D-673C-DB9C-2112-21F6895B8210}"/>
              </a:ext>
            </a:extLst>
          </p:cNvPr>
          <p:cNvSpPr>
            <a:spLocks noGrp="1"/>
          </p:cNvSpPr>
          <p:nvPr>
            <p:ph type="sldNum" sz="quarter" idx="12"/>
          </p:nvPr>
        </p:nvSpPr>
        <p:spPr/>
        <p:txBody>
          <a:bodyPr/>
          <a:lstStyle/>
          <a:p>
            <a:fld id="{8EF564E5-896C-4BA4-AA45-0D6E381FBBFD}" type="slidenum">
              <a:rPr lang="en-US" smtClean="0"/>
              <a:t>‹#›</a:t>
            </a:fld>
            <a:endParaRPr lang="en-US"/>
          </a:p>
        </p:txBody>
      </p:sp>
    </p:spTree>
    <p:extLst>
      <p:ext uri="{BB962C8B-B14F-4D97-AF65-F5344CB8AC3E}">
        <p14:creationId xmlns:p14="http://schemas.microsoft.com/office/powerpoint/2010/main" val="27950932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FAB9A5-8F0D-D4F6-211F-0263CAA786F1}"/>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91AEA19-069D-55A8-D7CD-87C6113F8E39}"/>
              </a:ext>
            </a:extLst>
          </p:cNvPr>
          <p:cNvSpPr>
            <a:spLocks noGrp="1"/>
          </p:cNvSpPr>
          <p:nvPr>
            <p:ph type="dt" sz="half" idx="10"/>
          </p:nvPr>
        </p:nvSpPr>
        <p:spPr/>
        <p:txBody>
          <a:bodyPr/>
          <a:lstStyle/>
          <a:p>
            <a:fld id="{260134C9-E4CD-410B-AD1B-EF3790DA8CB6}" type="datetime1">
              <a:rPr lang="en-US" smtClean="0"/>
              <a:t>7/28/2026</a:t>
            </a:fld>
            <a:endParaRPr lang="en-US"/>
          </a:p>
        </p:txBody>
      </p:sp>
      <p:sp>
        <p:nvSpPr>
          <p:cNvPr id="4" name="Footer Placeholder 3">
            <a:extLst>
              <a:ext uri="{FF2B5EF4-FFF2-40B4-BE49-F238E27FC236}">
                <a16:creationId xmlns:a16="http://schemas.microsoft.com/office/drawing/2014/main" id="{DF57D506-7276-12CB-A240-BA405CA6143A}"/>
              </a:ext>
            </a:extLst>
          </p:cNvPr>
          <p:cNvSpPr>
            <a:spLocks noGrp="1"/>
          </p:cNvSpPr>
          <p:nvPr>
            <p:ph type="ftr" sz="quarter" idx="11"/>
          </p:nvPr>
        </p:nvSpPr>
        <p:spPr/>
        <p:txBody>
          <a:bodyPr/>
          <a:lstStyle/>
          <a:p>
            <a:r>
              <a:rPr lang="en-US"/>
              <a:t>Slide 2</a:t>
            </a:r>
          </a:p>
        </p:txBody>
      </p:sp>
      <p:sp>
        <p:nvSpPr>
          <p:cNvPr id="5" name="Slide Number Placeholder 4">
            <a:extLst>
              <a:ext uri="{FF2B5EF4-FFF2-40B4-BE49-F238E27FC236}">
                <a16:creationId xmlns:a16="http://schemas.microsoft.com/office/drawing/2014/main" id="{50216D2E-8012-E37B-E652-077454706F3D}"/>
              </a:ext>
            </a:extLst>
          </p:cNvPr>
          <p:cNvSpPr>
            <a:spLocks noGrp="1"/>
          </p:cNvSpPr>
          <p:nvPr>
            <p:ph type="sldNum" sz="quarter" idx="12"/>
          </p:nvPr>
        </p:nvSpPr>
        <p:spPr/>
        <p:txBody>
          <a:bodyPr/>
          <a:lstStyle/>
          <a:p>
            <a:fld id="{8EF564E5-896C-4BA4-AA45-0D6E381FBBFD}" type="slidenum">
              <a:rPr lang="en-US" smtClean="0"/>
              <a:t>‹#›</a:t>
            </a:fld>
            <a:endParaRPr lang="en-US"/>
          </a:p>
        </p:txBody>
      </p:sp>
    </p:spTree>
    <p:extLst>
      <p:ext uri="{BB962C8B-B14F-4D97-AF65-F5344CB8AC3E}">
        <p14:creationId xmlns:p14="http://schemas.microsoft.com/office/powerpoint/2010/main" val="8600313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B977263-5731-7B21-9ACC-FDAFFE0C1D48}"/>
              </a:ext>
            </a:extLst>
          </p:cNvPr>
          <p:cNvSpPr>
            <a:spLocks noGrp="1"/>
          </p:cNvSpPr>
          <p:nvPr>
            <p:ph type="dt" sz="half" idx="10"/>
          </p:nvPr>
        </p:nvSpPr>
        <p:spPr/>
        <p:txBody>
          <a:bodyPr/>
          <a:lstStyle/>
          <a:p>
            <a:fld id="{2C278524-08DE-40E1-9125-3E35866CB89C}" type="datetime1">
              <a:rPr lang="en-US" smtClean="0"/>
              <a:t>7/28/2026</a:t>
            </a:fld>
            <a:endParaRPr lang="en-US"/>
          </a:p>
        </p:txBody>
      </p:sp>
      <p:sp>
        <p:nvSpPr>
          <p:cNvPr id="3" name="Footer Placeholder 2">
            <a:extLst>
              <a:ext uri="{FF2B5EF4-FFF2-40B4-BE49-F238E27FC236}">
                <a16:creationId xmlns:a16="http://schemas.microsoft.com/office/drawing/2014/main" id="{26C2C763-784F-A030-514B-F03B758C422D}"/>
              </a:ext>
            </a:extLst>
          </p:cNvPr>
          <p:cNvSpPr>
            <a:spLocks noGrp="1"/>
          </p:cNvSpPr>
          <p:nvPr>
            <p:ph type="ftr" sz="quarter" idx="11"/>
          </p:nvPr>
        </p:nvSpPr>
        <p:spPr/>
        <p:txBody>
          <a:bodyPr/>
          <a:lstStyle/>
          <a:p>
            <a:r>
              <a:rPr lang="en-US"/>
              <a:t>Slide 2</a:t>
            </a:r>
          </a:p>
        </p:txBody>
      </p:sp>
      <p:sp>
        <p:nvSpPr>
          <p:cNvPr id="4" name="Slide Number Placeholder 3">
            <a:extLst>
              <a:ext uri="{FF2B5EF4-FFF2-40B4-BE49-F238E27FC236}">
                <a16:creationId xmlns:a16="http://schemas.microsoft.com/office/drawing/2014/main" id="{6C618A05-7EDF-E16A-2D25-F4F56F8E1FAA}"/>
              </a:ext>
            </a:extLst>
          </p:cNvPr>
          <p:cNvSpPr>
            <a:spLocks noGrp="1"/>
          </p:cNvSpPr>
          <p:nvPr>
            <p:ph type="sldNum" sz="quarter" idx="12"/>
          </p:nvPr>
        </p:nvSpPr>
        <p:spPr/>
        <p:txBody>
          <a:bodyPr/>
          <a:lstStyle/>
          <a:p>
            <a:fld id="{8EF564E5-896C-4BA4-AA45-0D6E381FBBFD}" type="slidenum">
              <a:rPr lang="en-US" smtClean="0"/>
              <a:t>‹#›</a:t>
            </a:fld>
            <a:endParaRPr lang="en-US"/>
          </a:p>
        </p:txBody>
      </p:sp>
    </p:spTree>
    <p:extLst>
      <p:ext uri="{BB962C8B-B14F-4D97-AF65-F5344CB8AC3E}">
        <p14:creationId xmlns:p14="http://schemas.microsoft.com/office/powerpoint/2010/main" val="39901146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29EC54-50BD-E1F8-DB0F-16E1D1B7597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31DC81C-81EE-1B0C-DE3F-FED69146342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A1EE9E7-79D0-3B4C-D854-33F365C7B13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F6E368D-EF62-39EF-BF43-D716715BE4D5}"/>
              </a:ext>
            </a:extLst>
          </p:cNvPr>
          <p:cNvSpPr>
            <a:spLocks noGrp="1"/>
          </p:cNvSpPr>
          <p:nvPr>
            <p:ph type="dt" sz="half" idx="10"/>
          </p:nvPr>
        </p:nvSpPr>
        <p:spPr/>
        <p:txBody>
          <a:bodyPr/>
          <a:lstStyle/>
          <a:p>
            <a:fld id="{72C33A64-8769-487E-8DEE-45B136C25D04}" type="datetime1">
              <a:rPr lang="en-US" smtClean="0"/>
              <a:t>7/28/2026</a:t>
            </a:fld>
            <a:endParaRPr lang="en-US"/>
          </a:p>
        </p:txBody>
      </p:sp>
      <p:sp>
        <p:nvSpPr>
          <p:cNvPr id="6" name="Footer Placeholder 5">
            <a:extLst>
              <a:ext uri="{FF2B5EF4-FFF2-40B4-BE49-F238E27FC236}">
                <a16:creationId xmlns:a16="http://schemas.microsoft.com/office/drawing/2014/main" id="{561BA96A-2482-EA59-9980-27A79382D47B}"/>
              </a:ext>
            </a:extLst>
          </p:cNvPr>
          <p:cNvSpPr>
            <a:spLocks noGrp="1"/>
          </p:cNvSpPr>
          <p:nvPr>
            <p:ph type="ftr" sz="quarter" idx="11"/>
          </p:nvPr>
        </p:nvSpPr>
        <p:spPr/>
        <p:txBody>
          <a:bodyPr/>
          <a:lstStyle/>
          <a:p>
            <a:r>
              <a:rPr lang="en-US"/>
              <a:t>Slide 2</a:t>
            </a:r>
          </a:p>
        </p:txBody>
      </p:sp>
      <p:sp>
        <p:nvSpPr>
          <p:cNvPr id="7" name="Slide Number Placeholder 6">
            <a:extLst>
              <a:ext uri="{FF2B5EF4-FFF2-40B4-BE49-F238E27FC236}">
                <a16:creationId xmlns:a16="http://schemas.microsoft.com/office/drawing/2014/main" id="{966CAC42-9CD0-2298-66B4-2BB69E2B55B7}"/>
              </a:ext>
            </a:extLst>
          </p:cNvPr>
          <p:cNvSpPr>
            <a:spLocks noGrp="1"/>
          </p:cNvSpPr>
          <p:nvPr>
            <p:ph type="sldNum" sz="quarter" idx="12"/>
          </p:nvPr>
        </p:nvSpPr>
        <p:spPr/>
        <p:txBody>
          <a:bodyPr/>
          <a:lstStyle/>
          <a:p>
            <a:fld id="{8EF564E5-896C-4BA4-AA45-0D6E381FBBFD}" type="slidenum">
              <a:rPr lang="en-US" smtClean="0"/>
              <a:t>‹#›</a:t>
            </a:fld>
            <a:endParaRPr lang="en-US"/>
          </a:p>
        </p:txBody>
      </p:sp>
    </p:spTree>
    <p:extLst>
      <p:ext uri="{BB962C8B-B14F-4D97-AF65-F5344CB8AC3E}">
        <p14:creationId xmlns:p14="http://schemas.microsoft.com/office/powerpoint/2010/main" val="16149656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05339B-67F2-6F59-97F2-1C0C936CE2B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BE3A59E-E36E-0D76-0140-305FD7C7048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E943A61-314B-8C4D-AB27-9766D421E2C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261287F-54AF-FA15-17B6-2EEBB8F8839C}"/>
              </a:ext>
            </a:extLst>
          </p:cNvPr>
          <p:cNvSpPr>
            <a:spLocks noGrp="1"/>
          </p:cNvSpPr>
          <p:nvPr>
            <p:ph type="dt" sz="half" idx="10"/>
          </p:nvPr>
        </p:nvSpPr>
        <p:spPr/>
        <p:txBody>
          <a:bodyPr/>
          <a:lstStyle/>
          <a:p>
            <a:fld id="{80A859FC-E83D-4B0F-BE65-EA9386A739AF}" type="datetime1">
              <a:rPr lang="en-US" smtClean="0"/>
              <a:t>7/28/2026</a:t>
            </a:fld>
            <a:endParaRPr lang="en-US"/>
          </a:p>
        </p:txBody>
      </p:sp>
      <p:sp>
        <p:nvSpPr>
          <p:cNvPr id="6" name="Footer Placeholder 5">
            <a:extLst>
              <a:ext uri="{FF2B5EF4-FFF2-40B4-BE49-F238E27FC236}">
                <a16:creationId xmlns:a16="http://schemas.microsoft.com/office/drawing/2014/main" id="{8EF9876B-8D9C-466B-39B3-5759F59C3F35}"/>
              </a:ext>
            </a:extLst>
          </p:cNvPr>
          <p:cNvSpPr>
            <a:spLocks noGrp="1"/>
          </p:cNvSpPr>
          <p:nvPr>
            <p:ph type="ftr" sz="quarter" idx="11"/>
          </p:nvPr>
        </p:nvSpPr>
        <p:spPr/>
        <p:txBody>
          <a:bodyPr/>
          <a:lstStyle/>
          <a:p>
            <a:r>
              <a:rPr lang="en-US"/>
              <a:t>Slide 2</a:t>
            </a:r>
          </a:p>
        </p:txBody>
      </p:sp>
      <p:sp>
        <p:nvSpPr>
          <p:cNvPr id="7" name="Slide Number Placeholder 6">
            <a:extLst>
              <a:ext uri="{FF2B5EF4-FFF2-40B4-BE49-F238E27FC236}">
                <a16:creationId xmlns:a16="http://schemas.microsoft.com/office/drawing/2014/main" id="{E89B97B7-5459-CFD6-1748-9DAC6AA835F4}"/>
              </a:ext>
            </a:extLst>
          </p:cNvPr>
          <p:cNvSpPr>
            <a:spLocks noGrp="1"/>
          </p:cNvSpPr>
          <p:nvPr>
            <p:ph type="sldNum" sz="quarter" idx="12"/>
          </p:nvPr>
        </p:nvSpPr>
        <p:spPr/>
        <p:txBody>
          <a:bodyPr/>
          <a:lstStyle/>
          <a:p>
            <a:fld id="{8EF564E5-896C-4BA4-AA45-0D6E381FBBFD}" type="slidenum">
              <a:rPr lang="en-US" smtClean="0"/>
              <a:t>‹#›</a:t>
            </a:fld>
            <a:endParaRPr lang="en-US"/>
          </a:p>
        </p:txBody>
      </p:sp>
    </p:spTree>
    <p:extLst>
      <p:ext uri="{BB962C8B-B14F-4D97-AF65-F5344CB8AC3E}">
        <p14:creationId xmlns:p14="http://schemas.microsoft.com/office/powerpoint/2010/main" val="24321670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3791855-D880-7F5E-9C6D-706F87CD7F3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559FDD9-E2AE-DC09-CB06-AA7A9A5FAAD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B2AE9D9-9243-DC55-A35B-87667762735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6979411-7D9A-4170-A9C0-706C662F5018}" type="datetime1">
              <a:rPr lang="en-US" smtClean="0"/>
              <a:t>7/28/2026</a:t>
            </a:fld>
            <a:endParaRPr lang="en-US"/>
          </a:p>
        </p:txBody>
      </p:sp>
      <p:sp>
        <p:nvSpPr>
          <p:cNvPr id="5" name="Footer Placeholder 4">
            <a:extLst>
              <a:ext uri="{FF2B5EF4-FFF2-40B4-BE49-F238E27FC236}">
                <a16:creationId xmlns:a16="http://schemas.microsoft.com/office/drawing/2014/main" id="{A26B1794-9F1D-76DB-4167-8B20C7D5FA5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r>
              <a:rPr lang="en-US"/>
              <a:t>Slide 2</a:t>
            </a:r>
          </a:p>
        </p:txBody>
      </p:sp>
      <p:sp>
        <p:nvSpPr>
          <p:cNvPr id="6" name="Slide Number Placeholder 5">
            <a:extLst>
              <a:ext uri="{FF2B5EF4-FFF2-40B4-BE49-F238E27FC236}">
                <a16:creationId xmlns:a16="http://schemas.microsoft.com/office/drawing/2014/main" id="{5571EF43-EC6D-6041-2C75-7A1E56495E9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8EF564E5-896C-4BA4-AA45-0D6E381FBBFD}" type="slidenum">
              <a:rPr lang="en-US" smtClean="0"/>
              <a:t>‹#›</a:t>
            </a:fld>
            <a:endParaRPr lang="en-US"/>
          </a:p>
        </p:txBody>
      </p:sp>
    </p:spTree>
    <p:extLst>
      <p:ext uri="{BB962C8B-B14F-4D97-AF65-F5344CB8AC3E}">
        <p14:creationId xmlns:p14="http://schemas.microsoft.com/office/powerpoint/2010/main" val="309328281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package" Target="../embeddings/Microsoft_Visio_Drawing1.vsdx"/><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B2BCD9-3946-3321-D30B-7828447622A5}"/>
              </a:ext>
            </a:extLst>
          </p:cNvPr>
          <p:cNvSpPr>
            <a:spLocks noGrp="1"/>
          </p:cNvSpPr>
          <p:nvPr>
            <p:ph type="title"/>
          </p:nvPr>
        </p:nvSpPr>
        <p:spPr>
          <a:xfrm>
            <a:off x="838200" y="365125"/>
            <a:ext cx="10515600" cy="672105"/>
          </a:xfrm>
        </p:spPr>
        <p:txBody>
          <a:bodyPr>
            <a:normAutofit/>
          </a:bodyPr>
          <a:lstStyle/>
          <a:p>
            <a:pPr algn="ctr"/>
            <a:r>
              <a:rPr lang="en-US" sz="4000" b="1" dirty="0"/>
              <a:t>What does Auto Tune actually do?</a:t>
            </a:r>
          </a:p>
        </p:txBody>
      </p:sp>
      <p:sp>
        <p:nvSpPr>
          <p:cNvPr id="3" name="Content Placeholder 2">
            <a:extLst>
              <a:ext uri="{FF2B5EF4-FFF2-40B4-BE49-F238E27FC236}">
                <a16:creationId xmlns:a16="http://schemas.microsoft.com/office/drawing/2014/main" id="{49D8A157-B0F0-FDB5-5C5F-463CC8C91E4A}"/>
              </a:ext>
            </a:extLst>
          </p:cNvPr>
          <p:cNvSpPr>
            <a:spLocks noGrp="1"/>
          </p:cNvSpPr>
          <p:nvPr>
            <p:ph idx="1"/>
          </p:nvPr>
        </p:nvSpPr>
        <p:spPr>
          <a:xfrm>
            <a:off x="838200" y="1712936"/>
            <a:ext cx="10515600" cy="3432128"/>
          </a:xfrm>
        </p:spPr>
        <p:txBody>
          <a:bodyPr/>
          <a:lstStyle/>
          <a:p>
            <a:r>
              <a:rPr lang="en-US" dirty="0"/>
              <a:t>It helps us to calibrate our VARA FM Station</a:t>
            </a:r>
          </a:p>
          <a:p>
            <a:r>
              <a:rPr lang="en-US" b="1" dirty="0"/>
              <a:t>Definition of a calibrated VARA FM Station: </a:t>
            </a:r>
          </a:p>
          <a:p>
            <a:pPr lvl="1"/>
            <a:r>
              <a:rPr lang="en-US" dirty="0"/>
              <a:t>A calibrated VARA FM station is first, a station that has set its </a:t>
            </a:r>
            <a:r>
              <a:rPr lang="en-US" b="1" dirty="0"/>
              <a:t>Transmit Audio Drive Level</a:t>
            </a:r>
            <a:r>
              <a:rPr lang="en-US" dirty="0"/>
              <a:t> so that its receive Signal-to-Noise (S/N) ratio at the distant end station is adequate to recover the message data. </a:t>
            </a:r>
          </a:p>
          <a:p>
            <a:pPr lvl="1"/>
            <a:r>
              <a:rPr lang="en-US" dirty="0"/>
              <a:t>And second, a calibrated VARA FM station is also a station that has set its </a:t>
            </a:r>
            <a:r>
              <a:rPr lang="en-US" b="1" dirty="0"/>
              <a:t>Receive Audio Drive Level</a:t>
            </a:r>
            <a:r>
              <a:rPr lang="en-US" dirty="0"/>
              <a:t> so that it can recover the distant end station's message data.</a:t>
            </a:r>
          </a:p>
          <a:p>
            <a:endParaRPr lang="en-US" dirty="0"/>
          </a:p>
        </p:txBody>
      </p:sp>
    </p:spTree>
    <p:extLst>
      <p:ext uri="{BB962C8B-B14F-4D97-AF65-F5344CB8AC3E}">
        <p14:creationId xmlns:p14="http://schemas.microsoft.com/office/powerpoint/2010/main" val="36390682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315830-D708-6E31-F81A-53328EE8D39F}"/>
              </a:ext>
            </a:extLst>
          </p:cNvPr>
          <p:cNvSpPr>
            <a:spLocks noGrp="1"/>
          </p:cNvSpPr>
          <p:nvPr>
            <p:ph type="title"/>
          </p:nvPr>
        </p:nvSpPr>
        <p:spPr>
          <a:xfrm>
            <a:off x="761347" y="391097"/>
            <a:ext cx="10826186" cy="413672"/>
          </a:xfrm>
        </p:spPr>
        <p:txBody>
          <a:bodyPr>
            <a:normAutofit fontScale="90000"/>
          </a:bodyPr>
          <a:lstStyle/>
          <a:p>
            <a:pPr algn="ctr"/>
            <a:r>
              <a:rPr lang="en-US" sz="2400" b="1" dirty="0"/>
              <a:t>Deriving the VARA FM Winlink Baseband Audio Bandwidth</a:t>
            </a:r>
            <a:br>
              <a:rPr lang="en-US" sz="2400" b="1" dirty="0"/>
            </a:br>
            <a:r>
              <a:rPr lang="en-US" sz="2400" b="1" dirty="0"/>
              <a:t>Baseband Audio BW = (symbol rate) x (number of carriers)</a:t>
            </a:r>
          </a:p>
        </p:txBody>
      </p:sp>
      <p:sp>
        <p:nvSpPr>
          <p:cNvPr id="3" name="Picture Placeholder 2">
            <a:extLst>
              <a:ext uri="{FF2B5EF4-FFF2-40B4-BE49-F238E27FC236}">
                <a16:creationId xmlns:a16="http://schemas.microsoft.com/office/drawing/2014/main" id="{997B716F-C577-58A3-AB48-E654970C5146}"/>
              </a:ext>
            </a:extLst>
          </p:cNvPr>
          <p:cNvSpPr>
            <a:spLocks noGrp="1"/>
          </p:cNvSpPr>
          <p:nvPr>
            <p:ph type="pic" idx="1"/>
          </p:nvPr>
        </p:nvSpPr>
        <p:spPr/>
        <p:txBody>
          <a:bodyPr/>
          <a:lstStyle/>
          <a:p>
            <a:endParaRPr lang="en-US"/>
          </a:p>
        </p:txBody>
      </p:sp>
      <p:sp>
        <p:nvSpPr>
          <p:cNvPr id="4" name="Text Placeholder 3">
            <a:extLst>
              <a:ext uri="{FF2B5EF4-FFF2-40B4-BE49-F238E27FC236}">
                <a16:creationId xmlns:a16="http://schemas.microsoft.com/office/drawing/2014/main" id="{E54A1DE5-43F1-CDF0-B5D7-DE769302C22B}"/>
              </a:ext>
            </a:extLst>
          </p:cNvPr>
          <p:cNvSpPr>
            <a:spLocks noGrp="1"/>
          </p:cNvSpPr>
          <p:nvPr>
            <p:ph type="body" sz="half" idx="2"/>
          </p:nvPr>
        </p:nvSpPr>
        <p:spPr>
          <a:xfrm>
            <a:off x="377889" y="987425"/>
            <a:ext cx="4204444" cy="3811588"/>
          </a:xfrm>
        </p:spPr>
        <p:txBody>
          <a:bodyPr>
            <a:normAutofit lnSpcReduction="10000"/>
          </a:bodyPr>
          <a:lstStyle/>
          <a:p>
            <a:pPr marL="285750" indent="-285750">
              <a:buFont typeface="Arial" panose="020B0604020202020204" pitchFamily="34" charset="0"/>
              <a:buChar char="•"/>
            </a:pPr>
            <a:r>
              <a:rPr lang="en-US" dirty="0"/>
              <a:t>The bandwidth of the modulated audio carrier is approximately = symbol rate</a:t>
            </a:r>
          </a:p>
          <a:p>
            <a:pPr marL="285750" indent="-285750">
              <a:buFont typeface="Arial" panose="020B0604020202020204" pitchFamily="34" charset="0"/>
              <a:buChar char="•"/>
            </a:pPr>
            <a:r>
              <a:rPr lang="en-US" dirty="0"/>
              <a:t>VARA FM NARROW Level 11</a:t>
            </a:r>
          </a:p>
          <a:p>
            <a:pPr marL="742950" lvl="1" indent="-285750">
              <a:buFont typeface="Arial" panose="020B0604020202020204" pitchFamily="34" charset="0"/>
              <a:buChar char="•"/>
            </a:pPr>
            <a:r>
              <a:rPr lang="en-US" dirty="0"/>
              <a:t>There are 58 modulated audio carriers being transmitted simultaneously during a message transmission.</a:t>
            </a:r>
          </a:p>
          <a:p>
            <a:pPr marL="742950" lvl="1" indent="-285750">
              <a:buFont typeface="Arial" panose="020B0604020202020204" pitchFamily="34" charset="0"/>
              <a:buChar char="•"/>
            </a:pPr>
            <a:r>
              <a:rPr lang="en-US" dirty="0"/>
              <a:t>The 58 carriers are Orthogonally Frequency Division Multiplexed (OFDM) together.</a:t>
            </a:r>
          </a:p>
          <a:p>
            <a:pPr marL="285750" indent="-285750">
              <a:buFont typeface="Arial" panose="020B0604020202020204" pitchFamily="34" charset="0"/>
              <a:buChar char="•"/>
            </a:pPr>
            <a:r>
              <a:rPr lang="en-US" dirty="0"/>
              <a:t>Level 11 Baseband Audio BW ≈ 2500 Hz</a:t>
            </a:r>
          </a:p>
          <a:p>
            <a:pPr marL="285750" indent="-285750">
              <a:buFont typeface="Arial" panose="020B0604020202020204" pitchFamily="34" charset="0"/>
              <a:buChar char="•"/>
            </a:pPr>
            <a:r>
              <a:rPr lang="en-US" sz="1400" dirty="0"/>
              <a:t>Baseband Audio BW = 42 Hz x 58 carriers</a:t>
            </a:r>
          </a:p>
          <a:p>
            <a:pPr marL="285750" indent="-285750">
              <a:buFont typeface="Arial" panose="020B0604020202020204" pitchFamily="34" charset="0"/>
              <a:buChar char="•"/>
            </a:pPr>
            <a:r>
              <a:rPr lang="en-US" sz="1400" dirty="0"/>
              <a:t>Baseband Audio BW = 2436 Hz</a:t>
            </a:r>
          </a:p>
          <a:p>
            <a:pPr marL="285750" indent="-285750">
              <a:buFont typeface="Arial" panose="020B0604020202020204" pitchFamily="34" charset="0"/>
              <a:buChar char="•"/>
            </a:pPr>
            <a:r>
              <a:rPr lang="en-US" sz="1400" dirty="0"/>
              <a:t>Maximum VARA FM NARROW Baseband BW  with guard band on he left and right will be approximately 2500 Hz</a:t>
            </a:r>
          </a:p>
          <a:p>
            <a:endParaRPr lang="en-US" dirty="0"/>
          </a:p>
        </p:txBody>
      </p:sp>
      <p:pic>
        <p:nvPicPr>
          <p:cNvPr id="6" name="Picture 5">
            <a:extLst>
              <a:ext uri="{FF2B5EF4-FFF2-40B4-BE49-F238E27FC236}">
                <a16:creationId xmlns:a16="http://schemas.microsoft.com/office/drawing/2014/main" id="{3DAC8FBC-1767-C2BE-41C4-CDA56B8B433B}"/>
              </a:ext>
            </a:extLst>
          </p:cNvPr>
          <p:cNvPicPr>
            <a:picLocks noChangeAspect="1"/>
          </p:cNvPicPr>
          <p:nvPr/>
        </p:nvPicPr>
        <p:blipFill>
          <a:blip r:embed="rId2"/>
          <a:stretch>
            <a:fillRect/>
          </a:stretch>
        </p:blipFill>
        <p:spPr>
          <a:xfrm>
            <a:off x="4693584" y="1445342"/>
            <a:ext cx="7262659" cy="5009493"/>
          </a:xfrm>
          <a:prstGeom prst="rect">
            <a:avLst/>
          </a:prstGeom>
        </p:spPr>
      </p:pic>
      <p:sp>
        <p:nvSpPr>
          <p:cNvPr id="5" name="TextBox 4">
            <a:extLst>
              <a:ext uri="{FF2B5EF4-FFF2-40B4-BE49-F238E27FC236}">
                <a16:creationId xmlns:a16="http://schemas.microsoft.com/office/drawing/2014/main" id="{9DE8DDC4-7D6A-B72A-4A2F-B5A302C8D7CD}"/>
              </a:ext>
            </a:extLst>
          </p:cNvPr>
          <p:cNvSpPr txBox="1"/>
          <p:nvPr/>
        </p:nvSpPr>
        <p:spPr>
          <a:xfrm>
            <a:off x="6096000" y="1106129"/>
            <a:ext cx="4204444" cy="461665"/>
          </a:xfrm>
          <a:prstGeom prst="rect">
            <a:avLst/>
          </a:prstGeom>
          <a:noFill/>
        </p:spPr>
        <p:txBody>
          <a:bodyPr wrap="square" rtlCol="0">
            <a:spAutoFit/>
          </a:bodyPr>
          <a:lstStyle/>
          <a:p>
            <a:pPr algn="ctr"/>
            <a:r>
              <a:rPr lang="en-US" sz="2400" b="1" dirty="0"/>
              <a:t>VARA FM Speed Table</a:t>
            </a:r>
          </a:p>
        </p:txBody>
      </p:sp>
    </p:spTree>
    <p:extLst>
      <p:ext uri="{BB962C8B-B14F-4D97-AF65-F5344CB8AC3E}">
        <p14:creationId xmlns:p14="http://schemas.microsoft.com/office/powerpoint/2010/main" val="10477905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CC3AEF-6DA1-08DB-873A-D705C8660708}"/>
              </a:ext>
            </a:extLst>
          </p:cNvPr>
          <p:cNvSpPr>
            <a:spLocks noGrp="1"/>
          </p:cNvSpPr>
          <p:nvPr>
            <p:ph type="title"/>
          </p:nvPr>
        </p:nvSpPr>
        <p:spPr/>
        <p:txBody>
          <a:bodyPr>
            <a:normAutofit/>
          </a:bodyPr>
          <a:lstStyle/>
          <a:p>
            <a:r>
              <a:rPr lang="en-US" sz="3600" dirty="0"/>
              <a:t>For VARA FM NARROW communications the frequency deviation should not exceed 5 kHz</a:t>
            </a:r>
          </a:p>
        </p:txBody>
      </p:sp>
      <p:sp>
        <p:nvSpPr>
          <p:cNvPr id="3" name="Content Placeholder 2">
            <a:extLst>
              <a:ext uri="{FF2B5EF4-FFF2-40B4-BE49-F238E27FC236}">
                <a16:creationId xmlns:a16="http://schemas.microsoft.com/office/drawing/2014/main" id="{869BB569-2CC6-B3B2-B7C0-57E752E40FCD}"/>
              </a:ext>
            </a:extLst>
          </p:cNvPr>
          <p:cNvSpPr>
            <a:spLocks noGrp="1"/>
          </p:cNvSpPr>
          <p:nvPr>
            <p:ph idx="1"/>
          </p:nvPr>
        </p:nvSpPr>
        <p:spPr>
          <a:xfrm>
            <a:off x="838200" y="2141537"/>
            <a:ext cx="10515600" cy="4351338"/>
          </a:xfrm>
        </p:spPr>
        <p:txBody>
          <a:bodyPr/>
          <a:lstStyle/>
          <a:p>
            <a:pPr marL="0" indent="0">
              <a:buNone/>
            </a:pPr>
            <a:r>
              <a:rPr lang="en-US" sz="4000" dirty="0"/>
              <a:t>Therefore, using Carson’s Rule</a:t>
            </a:r>
          </a:p>
          <a:p>
            <a:pPr marL="0" indent="0">
              <a:buNone/>
            </a:pPr>
            <a:r>
              <a:rPr lang="en-US" sz="4000" kern="100" dirty="0">
                <a:latin typeface="Arial" panose="020B0604020202020204" pitchFamily="34" charset="0"/>
                <a:ea typeface="Aptos" panose="020B0004020202020204" pitchFamily="34" charset="0"/>
                <a:cs typeface="Times New Roman" panose="02020603050405020304" pitchFamily="18" charset="0"/>
              </a:rPr>
              <a:t>BW </a:t>
            </a:r>
            <a:r>
              <a:rPr lang="en-US" sz="4000" kern="100" baseline="-25000" dirty="0">
                <a:latin typeface="Arial" panose="020B0604020202020204" pitchFamily="34" charset="0"/>
                <a:ea typeface="Aptos" panose="020B0004020202020204" pitchFamily="34" charset="0"/>
                <a:cs typeface="Times New Roman" panose="02020603050405020304" pitchFamily="18" charset="0"/>
              </a:rPr>
              <a:t>FM TX</a:t>
            </a:r>
            <a:r>
              <a:rPr lang="en-US" sz="4000" kern="100" dirty="0">
                <a:latin typeface="Arial" panose="020B0604020202020204" pitchFamily="34" charset="0"/>
                <a:ea typeface="Aptos" panose="020B0004020202020204" pitchFamily="34" charset="0"/>
                <a:cs typeface="Times New Roman" panose="02020603050405020304" pitchFamily="18" charset="0"/>
              </a:rPr>
              <a:t>  = 2 x ( 2.5 kHz + 5 kHz) = 15 kHz</a:t>
            </a:r>
          </a:p>
          <a:p>
            <a:pPr marL="0" indent="0">
              <a:buNone/>
            </a:pPr>
            <a:endParaRPr lang="en-US" sz="4000" dirty="0"/>
          </a:p>
          <a:p>
            <a:pPr marL="0" indent="0">
              <a:buNone/>
            </a:pPr>
            <a:endParaRPr lang="en-US" sz="4000" dirty="0"/>
          </a:p>
          <a:p>
            <a:pPr marL="0" indent="0">
              <a:buNone/>
            </a:pPr>
            <a:endParaRPr lang="en-US" dirty="0"/>
          </a:p>
          <a:p>
            <a:endParaRPr lang="en-US" dirty="0"/>
          </a:p>
        </p:txBody>
      </p:sp>
    </p:spTree>
    <p:extLst>
      <p:ext uri="{BB962C8B-B14F-4D97-AF65-F5344CB8AC3E}">
        <p14:creationId xmlns:p14="http://schemas.microsoft.com/office/powerpoint/2010/main" val="24870967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1C57FA-3378-FB66-71C2-A9696789303A}"/>
              </a:ext>
            </a:extLst>
          </p:cNvPr>
          <p:cNvSpPr>
            <a:spLocks noGrp="1"/>
          </p:cNvSpPr>
          <p:nvPr>
            <p:ph type="title"/>
          </p:nvPr>
        </p:nvSpPr>
        <p:spPr/>
        <p:txBody>
          <a:bodyPr/>
          <a:lstStyle/>
          <a:p>
            <a:r>
              <a:rPr lang="en-US" dirty="0"/>
              <a:t>Overdriving the Transmit Audio Amplitude will cause the </a:t>
            </a:r>
            <a:r>
              <a:rPr lang="en-US" kern="100" dirty="0">
                <a:latin typeface="Arial" panose="020B0604020202020204" pitchFamily="34" charset="0"/>
                <a:ea typeface="Aptos" panose="020B0004020202020204" pitchFamily="34" charset="0"/>
                <a:cs typeface="Times New Roman" panose="02020603050405020304" pitchFamily="18" charset="0"/>
              </a:rPr>
              <a:t>F</a:t>
            </a:r>
            <a:r>
              <a:rPr lang="en-US" kern="100" baseline="-25000" dirty="0">
                <a:latin typeface="Arial" panose="020B0604020202020204" pitchFamily="34" charset="0"/>
                <a:ea typeface="Aptos" panose="020B0004020202020204" pitchFamily="34" charset="0"/>
                <a:cs typeface="Times New Roman" panose="02020603050405020304" pitchFamily="18" charset="0"/>
              </a:rPr>
              <a:t>dev</a:t>
            </a:r>
            <a:r>
              <a:rPr lang="en-US" kern="100" dirty="0">
                <a:latin typeface="Arial" panose="020B0604020202020204" pitchFamily="34" charset="0"/>
                <a:ea typeface="Aptos" panose="020B0004020202020204" pitchFamily="34" charset="0"/>
                <a:cs typeface="Times New Roman" panose="02020603050405020304" pitchFamily="18" charset="0"/>
              </a:rPr>
              <a:t> to exceed 5 kHz</a:t>
            </a:r>
            <a:endParaRPr lang="en-US" dirty="0"/>
          </a:p>
        </p:txBody>
      </p:sp>
      <p:sp>
        <p:nvSpPr>
          <p:cNvPr id="3" name="Content Placeholder 2">
            <a:extLst>
              <a:ext uri="{FF2B5EF4-FFF2-40B4-BE49-F238E27FC236}">
                <a16:creationId xmlns:a16="http://schemas.microsoft.com/office/drawing/2014/main" id="{4CAD4E31-F1E7-6B1C-E2D1-0EEF1EAC2F51}"/>
              </a:ext>
            </a:extLst>
          </p:cNvPr>
          <p:cNvSpPr>
            <a:spLocks noGrp="1"/>
          </p:cNvSpPr>
          <p:nvPr>
            <p:ph idx="1"/>
          </p:nvPr>
        </p:nvSpPr>
        <p:spPr/>
        <p:txBody>
          <a:bodyPr>
            <a:normAutofit/>
          </a:bodyPr>
          <a:lstStyle/>
          <a:p>
            <a:pPr marL="0" indent="0">
              <a:buNone/>
            </a:pPr>
            <a:endParaRPr lang="en-US" sz="4000" dirty="0"/>
          </a:p>
          <a:p>
            <a:pPr marL="0" indent="0">
              <a:buNone/>
            </a:pPr>
            <a:r>
              <a:rPr lang="en-US" sz="4000" dirty="0"/>
              <a:t>A VARA FM NARROW carrier transmission greater than 15 or 16 kHz will result in lost or attenuated received signal energy needed to successfully demodulate and decode the data message.</a:t>
            </a:r>
          </a:p>
        </p:txBody>
      </p:sp>
    </p:spTree>
    <p:extLst>
      <p:ext uri="{BB962C8B-B14F-4D97-AF65-F5344CB8AC3E}">
        <p14:creationId xmlns:p14="http://schemas.microsoft.com/office/powerpoint/2010/main" val="128452168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75FB0A-D3A0-48A7-EFC6-1BBCF31236EA}"/>
              </a:ext>
            </a:extLst>
          </p:cNvPr>
          <p:cNvSpPr>
            <a:spLocks noGrp="1"/>
          </p:cNvSpPr>
          <p:nvPr>
            <p:ph type="title"/>
          </p:nvPr>
        </p:nvSpPr>
        <p:spPr>
          <a:xfrm>
            <a:off x="838200" y="149060"/>
            <a:ext cx="10515600" cy="1153959"/>
          </a:xfrm>
        </p:spPr>
        <p:txBody>
          <a:bodyPr>
            <a:normAutofit fontScale="90000"/>
          </a:bodyPr>
          <a:lstStyle/>
          <a:p>
            <a:r>
              <a:rPr lang="en-US" sz="2800" dirty="0"/>
              <a:t>In this example the transmit audio is over driven such that </a:t>
            </a:r>
            <a:r>
              <a:rPr lang="en-US" sz="2800" dirty="0" err="1"/>
              <a:t>F</a:t>
            </a:r>
            <a:r>
              <a:rPr lang="en-US" sz="2800" baseline="-25000" dirty="0" err="1"/>
              <a:t>dev</a:t>
            </a:r>
            <a:r>
              <a:rPr lang="en-US" sz="2800" baseline="-25000" dirty="0"/>
              <a:t> </a:t>
            </a:r>
            <a:r>
              <a:rPr lang="en-US" sz="2800" dirty="0"/>
              <a:t> = 10 kHz</a:t>
            </a:r>
            <a:br>
              <a:rPr lang="en-US" sz="2800" dirty="0"/>
            </a:br>
            <a:r>
              <a:rPr lang="en-US" sz="2800" dirty="0"/>
              <a:t>BW </a:t>
            </a:r>
            <a:r>
              <a:rPr lang="en-US" sz="2800" baseline="-25000" dirty="0"/>
              <a:t>FM TX</a:t>
            </a:r>
            <a:r>
              <a:rPr lang="en-US" sz="2800" dirty="0"/>
              <a:t>  = 25 kHz</a:t>
            </a:r>
            <a:br>
              <a:rPr lang="en-US" sz="2800" dirty="0"/>
            </a:br>
            <a:endParaRPr lang="en-US" sz="2800" dirty="0"/>
          </a:p>
        </p:txBody>
      </p:sp>
      <p:sp>
        <p:nvSpPr>
          <p:cNvPr id="9" name="Rectangle 4">
            <a:extLst>
              <a:ext uri="{FF2B5EF4-FFF2-40B4-BE49-F238E27FC236}">
                <a16:creationId xmlns:a16="http://schemas.microsoft.com/office/drawing/2014/main" id="{434C6D5D-80A9-ACA0-9BAD-E84D8F07CF3A}"/>
              </a:ext>
            </a:extLst>
          </p:cNvPr>
          <p:cNvSpPr>
            <a:spLocks noChangeArrowheads="1"/>
          </p:cNvSpPr>
          <p:nvPr/>
        </p:nvSpPr>
        <p:spPr bwMode="auto">
          <a:xfrm>
            <a:off x="516193" y="1447799"/>
            <a:ext cx="16614043"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graphicFrame>
        <p:nvGraphicFramePr>
          <p:cNvPr id="10" name="Object 9">
            <a:extLst>
              <a:ext uri="{FF2B5EF4-FFF2-40B4-BE49-F238E27FC236}">
                <a16:creationId xmlns:a16="http://schemas.microsoft.com/office/drawing/2014/main" id="{8775FFD9-811C-ADEB-723C-F10F399ED751}"/>
              </a:ext>
            </a:extLst>
          </p:cNvPr>
          <p:cNvGraphicFramePr>
            <a:graphicFrameLocks noChangeAspect="1"/>
          </p:cNvGraphicFramePr>
          <p:nvPr>
            <p:extLst>
              <p:ext uri="{D42A27DB-BD31-4B8C-83A1-F6EECF244321}">
                <p14:modId xmlns:p14="http://schemas.microsoft.com/office/powerpoint/2010/main" val="1650300463"/>
              </p:ext>
            </p:extLst>
          </p:nvPr>
        </p:nvGraphicFramePr>
        <p:xfrm>
          <a:off x="802335" y="1072666"/>
          <a:ext cx="10551465" cy="5045076"/>
        </p:xfrm>
        <a:graphic>
          <a:graphicData uri="http://schemas.openxmlformats.org/presentationml/2006/ole">
            <mc:AlternateContent xmlns:mc="http://schemas.openxmlformats.org/markup-compatibility/2006">
              <mc:Choice xmlns:v="urn:schemas-microsoft-com:vml" Requires="v">
                <p:oleObj r:id="rId2" imgW="4924341" imgH="1981399" progId="Visio.Drawing.15">
                  <p:embed/>
                </p:oleObj>
              </mc:Choice>
              <mc:Fallback>
                <p:oleObj r:id="rId2" imgW="4924341" imgH="1981399" progId="Visio.Drawing.15">
                  <p:embed/>
                  <p:pic>
                    <p:nvPicPr>
                      <p:cNvPr id="10" name="Object 9">
                        <a:extLst>
                          <a:ext uri="{FF2B5EF4-FFF2-40B4-BE49-F238E27FC236}">
                            <a16:creationId xmlns:a16="http://schemas.microsoft.com/office/drawing/2014/main" id="{8775FFD9-811C-ADEB-723C-F10F399ED75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2335" y="1072666"/>
                        <a:ext cx="10551465" cy="5045076"/>
                      </a:xfrm>
                      <a:prstGeom prst="rect">
                        <a:avLst/>
                      </a:prstGeom>
                      <a:noFill/>
                    </p:spPr>
                  </p:pic>
                </p:oleObj>
              </mc:Fallback>
            </mc:AlternateContent>
          </a:graphicData>
        </a:graphic>
      </p:graphicFrame>
      <p:sp>
        <p:nvSpPr>
          <p:cNvPr id="4" name="TextBox 3">
            <a:extLst>
              <a:ext uri="{FF2B5EF4-FFF2-40B4-BE49-F238E27FC236}">
                <a16:creationId xmlns:a16="http://schemas.microsoft.com/office/drawing/2014/main" id="{F3912B53-D051-FF70-F918-65901B8B7C9B}"/>
              </a:ext>
            </a:extLst>
          </p:cNvPr>
          <p:cNvSpPr txBox="1"/>
          <p:nvPr/>
        </p:nvSpPr>
        <p:spPr>
          <a:xfrm>
            <a:off x="3686601" y="595612"/>
            <a:ext cx="5034318" cy="954107"/>
          </a:xfrm>
          <a:prstGeom prst="rect">
            <a:avLst/>
          </a:prstGeom>
          <a:noFill/>
        </p:spPr>
        <p:txBody>
          <a:bodyPr wrap="square" rtlCol="0">
            <a:spAutoFit/>
          </a:bodyPr>
          <a:lstStyle/>
          <a:p>
            <a:pPr algn="ctr"/>
            <a:r>
              <a:rPr lang="en-US" sz="2800" dirty="0">
                <a:solidFill>
                  <a:srgbClr val="FF0000"/>
                </a:solidFill>
              </a:rPr>
              <a:t>Results in reduced </a:t>
            </a:r>
          </a:p>
          <a:p>
            <a:pPr algn="ctr"/>
            <a:r>
              <a:rPr lang="en-US" sz="2800" dirty="0">
                <a:solidFill>
                  <a:srgbClr val="FF0000"/>
                </a:solidFill>
              </a:rPr>
              <a:t>received S/N</a:t>
            </a:r>
          </a:p>
        </p:txBody>
      </p:sp>
    </p:spTree>
    <p:extLst>
      <p:ext uri="{BB962C8B-B14F-4D97-AF65-F5344CB8AC3E}">
        <p14:creationId xmlns:p14="http://schemas.microsoft.com/office/powerpoint/2010/main" val="182978791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C858DF-97C0-C89D-4490-F19D01B68099}"/>
              </a:ext>
            </a:extLst>
          </p:cNvPr>
          <p:cNvSpPr>
            <a:spLocks noGrp="1"/>
          </p:cNvSpPr>
          <p:nvPr>
            <p:ph type="title"/>
          </p:nvPr>
        </p:nvSpPr>
        <p:spPr/>
        <p:txBody>
          <a:bodyPr/>
          <a:lstStyle/>
          <a:p>
            <a:pPr algn="ctr"/>
            <a:r>
              <a:rPr lang="en-US" dirty="0"/>
              <a:t>So how do we keep this from happening?</a:t>
            </a:r>
          </a:p>
        </p:txBody>
      </p:sp>
      <p:sp>
        <p:nvSpPr>
          <p:cNvPr id="3" name="Content Placeholder 2">
            <a:extLst>
              <a:ext uri="{FF2B5EF4-FFF2-40B4-BE49-F238E27FC236}">
                <a16:creationId xmlns:a16="http://schemas.microsoft.com/office/drawing/2014/main" id="{6423E3D0-AA04-4C19-17AC-FE7D6E88C444}"/>
              </a:ext>
            </a:extLst>
          </p:cNvPr>
          <p:cNvSpPr>
            <a:spLocks noGrp="1"/>
          </p:cNvSpPr>
          <p:nvPr>
            <p:ph idx="1"/>
          </p:nvPr>
        </p:nvSpPr>
        <p:spPr/>
        <p:txBody>
          <a:bodyPr>
            <a:normAutofit/>
          </a:bodyPr>
          <a:lstStyle/>
          <a:p>
            <a:pPr marL="0" indent="0">
              <a:buNone/>
            </a:pPr>
            <a:r>
              <a:rPr lang="en-US" sz="3600" dirty="0"/>
              <a:t>ANSWER – We calibrate our VARA FM Winlink Station</a:t>
            </a:r>
          </a:p>
        </p:txBody>
      </p:sp>
    </p:spTree>
    <p:extLst>
      <p:ext uri="{BB962C8B-B14F-4D97-AF65-F5344CB8AC3E}">
        <p14:creationId xmlns:p14="http://schemas.microsoft.com/office/powerpoint/2010/main" val="4801601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70A54E-635F-5991-2649-2F5CC6464CB7}"/>
              </a:ext>
            </a:extLst>
          </p:cNvPr>
          <p:cNvSpPr>
            <a:spLocks noGrp="1"/>
          </p:cNvSpPr>
          <p:nvPr>
            <p:ph type="title"/>
          </p:nvPr>
        </p:nvSpPr>
        <p:spPr/>
        <p:txBody>
          <a:bodyPr>
            <a:normAutofit/>
          </a:bodyPr>
          <a:lstStyle/>
          <a:p>
            <a:r>
              <a:rPr lang="en-US" sz="3600" b="1" dirty="0"/>
              <a:t>How do we calibrate our VARA FM Winlink Station?</a:t>
            </a:r>
          </a:p>
        </p:txBody>
      </p:sp>
      <p:sp>
        <p:nvSpPr>
          <p:cNvPr id="3" name="Content Placeholder 2">
            <a:extLst>
              <a:ext uri="{FF2B5EF4-FFF2-40B4-BE49-F238E27FC236}">
                <a16:creationId xmlns:a16="http://schemas.microsoft.com/office/drawing/2014/main" id="{06A93F6B-9710-EB87-4C79-1A3543BD2835}"/>
              </a:ext>
            </a:extLst>
          </p:cNvPr>
          <p:cNvSpPr>
            <a:spLocks noGrp="1"/>
          </p:cNvSpPr>
          <p:nvPr>
            <p:ph idx="1"/>
          </p:nvPr>
        </p:nvSpPr>
        <p:spPr/>
        <p:txBody>
          <a:bodyPr>
            <a:normAutofit/>
          </a:bodyPr>
          <a:lstStyle/>
          <a:p>
            <a:pPr marL="0" indent="0">
              <a:buNone/>
            </a:pPr>
            <a:r>
              <a:rPr lang="en-US" sz="4000" dirty="0"/>
              <a:t>ANSWER – We run the Auto Tune operation</a:t>
            </a:r>
          </a:p>
        </p:txBody>
      </p:sp>
    </p:spTree>
    <p:extLst>
      <p:ext uri="{BB962C8B-B14F-4D97-AF65-F5344CB8AC3E}">
        <p14:creationId xmlns:p14="http://schemas.microsoft.com/office/powerpoint/2010/main" val="102550106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9DB57E-FFF5-6C21-2C70-988027C9DD2D}"/>
              </a:ext>
            </a:extLst>
          </p:cNvPr>
          <p:cNvSpPr>
            <a:spLocks noGrp="1"/>
          </p:cNvSpPr>
          <p:nvPr>
            <p:ph type="title"/>
          </p:nvPr>
        </p:nvSpPr>
        <p:spPr/>
        <p:txBody>
          <a:bodyPr>
            <a:normAutofit/>
          </a:bodyPr>
          <a:lstStyle/>
          <a:p>
            <a:r>
              <a:rPr lang="en-US" dirty="0"/>
              <a:t>So what is the Auto Tune operation doing to help us calibrate our VARA FM WL Station</a:t>
            </a:r>
          </a:p>
        </p:txBody>
      </p:sp>
      <p:sp>
        <p:nvSpPr>
          <p:cNvPr id="3" name="Content Placeholder 2">
            <a:extLst>
              <a:ext uri="{FF2B5EF4-FFF2-40B4-BE49-F238E27FC236}">
                <a16:creationId xmlns:a16="http://schemas.microsoft.com/office/drawing/2014/main" id="{65FD39AC-8E01-1B3F-A93E-E42394D82674}"/>
              </a:ext>
            </a:extLst>
          </p:cNvPr>
          <p:cNvSpPr>
            <a:spLocks noGrp="1"/>
          </p:cNvSpPr>
          <p:nvPr>
            <p:ph idx="1"/>
          </p:nvPr>
        </p:nvSpPr>
        <p:spPr/>
        <p:txBody>
          <a:bodyPr/>
          <a:lstStyle/>
          <a:p>
            <a:pPr marL="0" indent="0">
              <a:buNone/>
            </a:pPr>
            <a:r>
              <a:rPr lang="en-US" dirty="0"/>
              <a:t>The Auto Tune function actually sets the Frequency Deviation of our transmitted signal</a:t>
            </a:r>
          </a:p>
          <a:p>
            <a:pPr marL="0" indent="0">
              <a:buNone/>
            </a:pPr>
            <a:r>
              <a:rPr lang="en-US" dirty="0"/>
              <a:t>How? – while  incrementally increasing the Terminal Node Controller (TNC) drive level  it measures the resulting  receive S/N at the distant end station</a:t>
            </a:r>
          </a:p>
          <a:p>
            <a:pPr marL="0" indent="0">
              <a:buNone/>
            </a:pPr>
            <a:r>
              <a:rPr lang="en-US" dirty="0"/>
              <a:t>and then sets the TNC drive level that produces the highest S/N</a:t>
            </a:r>
          </a:p>
          <a:p>
            <a:endParaRPr lang="en-US" dirty="0"/>
          </a:p>
        </p:txBody>
      </p:sp>
    </p:spTree>
    <p:extLst>
      <p:ext uri="{BB962C8B-B14F-4D97-AF65-F5344CB8AC3E}">
        <p14:creationId xmlns:p14="http://schemas.microsoft.com/office/powerpoint/2010/main" val="405824057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FD8AC3-32DD-45A0-2362-C34E762254BC}"/>
              </a:ext>
            </a:extLst>
          </p:cNvPr>
          <p:cNvSpPr>
            <a:spLocks noGrp="1"/>
          </p:cNvSpPr>
          <p:nvPr>
            <p:ph type="title"/>
          </p:nvPr>
        </p:nvSpPr>
        <p:spPr>
          <a:xfrm>
            <a:off x="838200" y="156985"/>
            <a:ext cx="10515600" cy="1325563"/>
          </a:xfrm>
        </p:spPr>
        <p:txBody>
          <a:bodyPr>
            <a:normAutofit fontScale="90000"/>
          </a:bodyPr>
          <a:lstStyle/>
          <a:p>
            <a:pPr algn="ctr"/>
            <a:r>
              <a:rPr lang="en-US" sz="3200" b="1" dirty="0"/>
              <a:t>Auto Tune gradually increases the Transmit Audio Drive Level by increasing the Terminal Node Controller’s Drive Level</a:t>
            </a:r>
          </a:p>
        </p:txBody>
      </p:sp>
      <p:pic>
        <p:nvPicPr>
          <p:cNvPr id="5" name="Content Placeholder 4">
            <a:extLst>
              <a:ext uri="{FF2B5EF4-FFF2-40B4-BE49-F238E27FC236}">
                <a16:creationId xmlns:a16="http://schemas.microsoft.com/office/drawing/2014/main" id="{E76CFF03-3DBE-6025-62AA-EF2E9A99B186}"/>
              </a:ext>
            </a:extLst>
          </p:cNvPr>
          <p:cNvPicPr>
            <a:picLocks noGrp="1" noChangeAspect="1"/>
          </p:cNvPicPr>
          <p:nvPr>
            <p:ph idx="1"/>
          </p:nvPr>
        </p:nvPicPr>
        <p:blipFill>
          <a:blip r:embed="rId2"/>
          <a:stretch>
            <a:fillRect/>
          </a:stretch>
        </p:blipFill>
        <p:spPr>
          <a:xfrm>
            <a:off x="1563328" y="1402344"/>
            <a:ext cx="9424461" cy="5298672"/>
          </a:xfrm>
          <a:prstGeom prst="rect">
            <a:avLst/>
          </a:prstGeom>
        </p:spPr>
      </p:pic>
    </p:spTree>
    <p:extLst>
      <p:ext uri="{BB962C8B-B14F-4D97-AF65-F5344CB8AC3E}">
        <p14:creationId xmlns:p14="http://schemas.microsoft.com/office/powerpoint/2010/main" val="340014951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F154996-6804-34DB-0812-57F8D4E1A651}"/>
              </a:ext>
            </a:extLst>
          </p:cNvPr>
          <p:cNvSpPr>
            <a:spLocks noGrp="1"/>
          </p:cNvSpPr>
          <p:nvPr>
            <p:ph idx="1"/>
          </p:nvPr>
        </p:nvSpPr>
        <p:spPr>
          <a:xfrm>
            <a:off x="838200" y="704747"/>
            <a:ext cx="10515600" cy="5651808"/>
          </a:xfrm>
        </p:spPr>
        <p:txBody>
          <a:bodyPr/>
          <a:lstStyle/>
          <a:p>
            <a:pPr marL="0" indent="0">
              <a:buNone/>
            </a:pPr>
            <a:r>
              <a:rPr lang="en-US" dirty="0"/>
              <a:t>With each incrementally increasing transmit audio amplitude level the receive signal – to – noise (S/N) at the distant end station is measured and reported.</a:t>
            </a:r>
          </a:p>
          <a:p>
            <a:pPr marL="0" indent="0">
              <a:buNone/>
            </a:pPr>
            <a:endParaRPr lang="en-US" dirty="0"/>
          </a:p>
          <a:p>
            <a:pPr marL="0" indent="0">
              <a:buNone/>
            </a:pPr>
            <a:r>
              <a:rPr lang="en-US" dirty="0"/>
              <a:t>The transmit audio drive level is then “fine tuned”  with adjustments the radio operator is instructed to make to the Microsoft Audio Output (SPEAKERS, PLAYBACK) sound setting or to the SignaLink Transmit Gain Control</a:t>
            </a:r>
          </a:p>
          <a:p>
            <a:pPr marL="0" indent="0">
              <a:buNone/>
            </a:pPr>
            <a:endParaRPr lang="en-US" dirty="0"/>
          </a:p>
          <a:p>
            <a:pPr marL="0" indent="0">
              <a:buNone/>
            </a:pPr>
            <a:r>
              <a:rPr lang="en-US" dirty="0"/>
              <a:t>When </a:t>
            </a:r>
            <a:r>
              <a:rPr lang="en-US" b="1" dirty="0">
                <a:solidFill>
                  <a:srgbClr val="FF0000"/>
                </a:solidFill>
              </a:rPr>
              <a:t>APPROVED</a:t>
            </a:r>
            <a:r>
              <a:rPr lang="en-US" dirty="0"/>
              <a:t>, your station is fully calibrated</a:t>
            </a:r>
          </a:p>
          <a:p>
            <a:pPr marL="0" indent="0">
              <a:buNone/>
            </a:pPr>
            <a:endParaRPr lang="en-US" dirty="0"/>
          </a:p>
        </p:txBody>
      </p:sp>
    </p:spTree>
    <p:extLst>
      <p:ext uri="{BB962C8B-B14F-4D97-AF65-F5344CB8AC3E}">
        <p14:creationId xmlns:p14="http://schemas.microsoft.com/office/powerpoint/2010/main" val="335953175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96E800-3ABB-9201-BA7D-68C6A8E24E47}"/>
              </a:ext>
            </a:extLst>
          </p:cNvPr>
          <p:cNvSpPr>
            <a:spLocks noGrp="1"/>
          </p:cNvSpPr>
          <p:nvPr>
            <p:ph type="title"/>
          </p:nvPr>
        </p:nvSpPr>
        <p:spPr/>
        <p:txBody>
          <a:bodyPr/>
          <a:lstStyle/>
          <a:p>
            <a:pPr algn="ctr"/>
            <a:r>
              <a:rPr lang="en-US" dirty="0"/>
              <a:t>So what about VARA FM WIDE?</a:t>
            </a:r>
          </a:p>
        </p:txBody>
      </p:sp>
      <p:sp>
        <p:nvSpPr>
          <p:cNvPr id="3" name="Content Placeholder 2">
            <a:extLst>
              <a:ext uri="{FF2B5EF4-FFF2-40B4-BE49-F238E27FC236}">
                <a16:creationId xmlns:a16="http://schemas.microsoft.com/office/drawing/2014/main" id="{0E3C817D-8BB0-E10B-9137-5518B9134EA1}"/>
              </a:ext>
            </a:extLst>
          </p:cNvPr>
          <p:cNvSpPr>
            <a:spLocks noGrp="1"/>
          </p:cNvSpPr>
          <p:nvPr>
            <p:ph idx="1"/>
          </p:nvPr>
        </p:nvSpPr>
        <p:spPr/>
        <p:txBody>
          <a:bodyPr/>
          <a:lstStyle/>
          <a:p>
            <a:pPr marL="0" indent="0">
              <a:buNone/>
            </a:pPr>
            <a:r>
              <a:rPr lang="en-US" dirty="0"/>
              <a:t>The </a:t>
            </a:r>
            <a:r>
              <a:rPr lang="en-US" kern="100" dirty="0">
                <a:latin typeface="Arial" panose="020B0604020202020204" pitchFamily="34" charset="0"/>
                <a:ea typeface="Aptos" panose="020B0004020202020204" pitchFamily="34" charset="0"/>
                <a:cs typeface="Times New Roman" panose="02020603050405020304" pitchFamily="18" charset="0"/>
              </a:rPr>
              <a:t>F</a:t>
            </a:r>
            <a:r>
              <a:rPr lang="en-US" kern="100" baseline="-25000" dirty="0">
                <a:latin typeface="Arial" panose="020B0604020202020204" pitchFamily="34" charset="0"/>
                <a:ea typeface="Aptos" panose="020B0004020202020204" pitchFamily="34" charset="0"/>
                <a:cs typeface="Times New Roman" panose="02020603050405020304" pitchFamily="18" charset="0"/>
              </a:rPr>
              <a:t>dev </a:t>
            </a:r>
            <a:r>
              <a:rPr lang="en-US" kern="100" dirty="0">
                <a:latin typeface="Arial" panose="020B0604020202020204" pitchFamily="34" charset="0"/>
                <a:ea typeface="Aptos" panose="020B0004020202020204" pitchFamily="34" charset="0"/>
                <a:cs typeface="Times New Roman" panose="02020603050405020304" pitchFamily="18" charset="0"/>
              </a:rPr>
              <a:t>for VARA FM WIDE should not exceed 3 kHz</a:t>
            </a:r>
          </a:p>
          <a:p>
            <a:pPr marL="0" indent="0">
              <a:buNone/>
            </a:pPr>
            <a:r>
              <a:rPr lang="en-US" kern="100" dirty="0">
                <a:latin typeface="Arial" panose="020B0604020202020204" pitchFamily="34" charset="0"/>
                <a:cs typeface="Times New Roman" panose="02020603050405020304" pitchFamily="18" charset="0"/>
              </a:rPr>
              <a:t>Carson’s Rule applies here as well:</a:t>
            </a:r>
          </a:p>
          <a:p>
            <a:pPr marL="0" indent="0">
              <a:buNone/>
            </a:pPr>
            <a:r>
              <a:rPr lang="en-US" b="1" kern="100" dirty="0">
                <a:latin typeface="Arial" panose="020B0604020202020204" pitchFamily="34" charset="0"/>
                <a:ea typeface="Aptos" panose="020B0004020202020204" pitchFamily="34" charset="0"/>
                <a:cs typeface="Times New Roman" panose="02020603050405020304" pitchFamily="18" charset="0"/>
              </a:rPr>
              <a:t>Carson’s Rule:  </a:t>
            </a:r>
            <a:r>
              <a:rPr lang="en-US" kern="100" dirty="0">
                <a:latin typeface="Arial" panose="020B0604020202020204" pitchFamily="34" charset="0"/>
                <a:ea typeface="Aptos" panose="020B0004020202020204" pitchFamily="34" charset="0"/>
                <a:cs typeface="Times New Roman" panose="02020603050405020304" pitchFamily="18" charset="0"/>
              </a:rPr>
              <a:t>BW </a:t>
            </a:r>
            <a:r>
              <a:rPr lang="en-US" kern="100" baseline="-25000" dirty="0">
                <a:latin typeface="Arial" panose="020B0604020202020204" pitchFamily="34" charset="0"/>
                <a:ea typeface="Aptos" panose="020B0004020202020204" pitchFamily="34" charset="0"/>
                <a:cs typeface="Times New Roman" panose="02020603050405020304" pitchFamily="18" charset="0"/>
              </a:rPr>
              <a:t>FM TX</a:t>
            </a:r>
            <a:r>
              <a:rPr lang="en-US" kern="100" dirty="0">
                <a:latin typeface="Arial" panose="020B0604020202020204" pitchFamily="34" charset="0"/>
                <a:ea typeface="Aptos" panose="020B0004020202020204" pitchFamily="34" charset="0"/>
                <a:cs typeface="Times New Roman" panose="02020603050405020304" pitchFamily="18" charset="0"/>
              </a:rPr>
              <a:t>  = 2 x (Baseband Audio BW + F</a:t>
            </a:r>
            <a:r>
              <a:rPr lang="en-US" kern="100" baseline="-25000" dirty="0">
                <a:latin typeface="Arial" panose="020B0604020202020204" pitchFamily="34" charset="0"/>
                <a:ea typeface="Aptos" panose="020B0004020202020204" pitchFamily="34" charset="0"/>
                <a:cs typeface="Times New Roman" panose="02020603050405020304" pitchFamily="18" charset="0"/>
              </a:rPr>
              <a:t>dev</a:t>
            </a:r>
            <a:r>
              <a:rPr lang="en-US" kern="100" dirty="0">
                <a:latin typeface="Arial" panose="020B0604020202020204" pitchFamily="34" charset="0"/>
                <a:ea typeface="Aptos" panose="020B0004020202020204" pitchFamily="34" charset="0"/>
                <a:cs typeface="Times New Roman" panose="02020603050405020304" pitchFamily="18" charset="0"/>
              </a:rPr>
              <a:t>)</a:t>
            </a:r>
          </a:p>
          <a:p>
            <a:pPr marL="0" indent="0">
              <a:buNone/>
            </a:pPr>
            <a:endParaRPr lang="en-US" kern="100" dirty="0">
              <a:latin typeface="Arial" panose="020B0604020202020204" pitchFamily="34" charset="0"/>
              <a:cs typeface="Times New Roman" panose="02020603050405020304" pitchFamily="18" charset="0"/>
            </a:endParaRPr>
          </a:p>
          <a:p>
            <a:pPr marL="0" indent="0">
              <a:buNone/>
            </a:pPr>
            <a:r>
              <a:rPr lang="en-US" kern="100" dirty="0">
                <a:latin typeface="Arial" panose="020B0604020202020204" pitchFamily="34" charset="0"/>
                <a:ea typeface="Aptos" panose="020B0004020202020204" pitchFamily="34" charset="0"/>
                <a:cs typeface="Times New Roman" panose="02020603050405020304" pitchFamily="18" charset="0"/>
              </a:rPr>
              <a:t>BW </a:t>
            </a:r>
            <a:r>
              <a:rPr lang="en-US" kern="100" baseline="-25000" dirty="0">
                <a:latin typeface="Arial" panose="020B0604020202020204" pitchFamily="34" charset="0"/>
                <a:ea typeface="Aptos" panose="020B0004020202020204" pitchFamily="34" charset="0"/>
                <a:cs typeface="Times New Roman" panose="02020603050405020304" pitchFamily="18" charset="0"/>
              </a:rPr>
              <a:t>FM TX</a:t>
            </a:r>
            <a:r>
              <a:rPr lang="en-US" kern="100" dirty="0">
                <a:latin typeface="Arial" panose="020B0604020202020204" pitchFamily="34" charset="0"/>
                <a:ea typeface="Aptos" panose="020B0004020202020204" pitchFamily="34" charset="0"/>
                <a:cs typeface="Times New Roman" panose="02020603050405020304" pitchFamily="18" charset="0"/>
              </a:rPr>
              <a:t>  = 2 x (Baseband Audio BW + 3 kHz)</a:t>
            </a:r>
          </a:p>
          <a:p>
            <a:pPr marL="0" indent="0">
              <a:buNone/>
            </a:pPr>
            <a:endParaRPr lang="en-US" dirty="0"/>
          </a:p>
        </p:txBody>
      </p:sp>
    </p:spTree>
    <p:extLst>
      <p:ext uri="{BB962C8B-B14F-4D97-AF65-F5344CB8AC3E}">
        <p14:creationId xmlns:p14="http://schemas.microsoft.com/office/powerpoint/2010/main" val="16182101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30041FC0-AB37-D936-12BC-22755539DDFC}"/>
              </a:ext>
            </a:extLst>
          </p:cNvPr>
          <p:cNvSpPr>
            <a:spLocks noGrp="1"/>
          </p:cNvSpPr>
          <p:nvPr>
            <p:ph idx="1"/>
          </p:nvPr>
        </p:nvSpPr>
        <p:spPr>
          <a:xfrm>
            <a:off x="838200" y="327546"/>
            <a:ext cx="10515600" cy="5854890"/>
          </a:xfrm>
        </p:spPr>
        <p:txBody>
          <a:bodyPr>
            <a:normAutofit fontScale="25000" lnSpcReduction="20000"/>
          </a:bodyPr>
          <a:lstStyle/>
          <a:p>
            <a:pPr lvl="0"/>
            <a:endParaRPr lang="en-US" dirty="0"/>
          </a:p>
          <a:p>
            <a:pPr lvl="0">
              <a:lnSpc>
                <a:spcPct val="170000"/>
              </a:lnSpc>
            </a:pPr>
            <a:r>
              <a:rPr lang="en-US" sz="8000" b="1" dirty="0"/>
              <a:t>Transmit Audio Drive Level </a:t>
            </a:r>
          </a:p>
          <a:p>
            <a:pPr lvl="1">
              <a:lnSpc>
                <a:spcPct val="170000"/>
              </a:lnSpc>
            </a:pPr>
            <a:r>
              <a:rPr lang="en-US" sz="8000" dirty="0"/>
              <a:t>The transmit audio drive level must be set to not overdrive or underdrive the audio signal that modulates the carrier.</a:t>
            </a:r>
          </a:p>
          <a:p>
            <a:pPr lvl="1">
              <a:lnSpc>
                <a:spcPct val="170000"/>
              </a:lnSpc>
            </a:pPr>
            <a:r>
              <a:rPr lang="en-US" sz="8000" dirty="0"/>
              <a:t>An overdriven transmit audio signal will spread the FM carrier bandwidth out beyond the detection bandwidth of the receiver and thus reduces the receive signal level needed to successfully demodulate and decode the digital data.</a:t>
            </a:r>
          </a:p>
          <a:p>
            <a:pPr lvl="1">
              <a:lnSpc>
                <a:spcPct val="170000"/>
              </a:lnSpc>
            </a:pPr>
            <a:r>
              <a:rPr lang="en-US" sz="8000" dirty="0"/>
              <a:t>The VARA FM Terminal Node Controller AUTO TUNE operation assists you in setting the transmit audio drive level</a:t>
            </a:r>
          </a:p>
          <a:p>
            <a:pPr>
              <a:lnSpc>
                <a:spcPct val="170000"/>
              </a:lnSpc>
            </a:pPr>
            <a:r>
              <a:rPr lang="en-US" sz="8000" b="1" dirty="0"/>
              <a:t>Receive Audio Drive Level</a:t>
            </a:r>
            <a:endParaRPr lang="en-US" sz="8000" dirty="0"/>
          </a:p>
          <a:p>
            <a:pPr lvl="1">
              <a:lnSpc>
                <a:spcPct val="170000"/>
              </a:lnSpc>
            </a:pPr>
            <a:r>
              <a:rPr lang="en-US" sz="8000" dirty="0"/>
              <a:t>The receive audio level must be set to not overdrive the Analog-to-Digital Converter (ADC) which is the soundcard chip.</a:t>
            </a:r>
          </a:p>
          <a:p>
            <a:pPr marL="0" indent="0">
              <a:buNone/>
            </a:pPr>
            <a:br>
              <a:rPr lang="en-US" dirty="0"/>
            </a:br>
            <a:endParaRPr lang="en-US" dirty="0">
              <a:effectLst/>
            </a:endParaRPr>
          </a:p>
          <a:p>
            <a:endParaRPr lang="en-US" sz="2000" dirty="0"/>
          </a:p>
          <a:p>
            <a:endParaRPr lang="en-US" dirty="0"/>
          </a:p>
        </p:txBody>
      </p:sp>
    </p:spTree>
    <p:extLst>
      <p:ext uri="{BB962C8B-B14F-4D97-AF65-F5344CB8AC3E}">
        <p14:creationId xmlns:p14="http://schemas.microsoft.com/office/powerpoint/2010/main" val="326933683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8BD2AF-FD05-DB6F-C907-B760EF61CD2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A26C904-CDBA-15AE-3115-EEF302D40CC8}"/>
              </a:ext>
            </a:extLst>
          </p:cNvPr>
          <p:cNvSpPr>
            <a:spLocks noGrp="1"/>
          </p:cNvSpPr>
          <p:nvPr>
            <p:ph type="title"/>
          </p:nvPr>
        </p:nvSpPr>
        <p:spPr>
          <a:xfrm>
            <a:off x="761347" y="391097"/>
            <a:ext cx="10826186" cy="413672"/>
          </a:xfrm>
        </p:spPr>
        <p:txBody>
          <a:bodyPr>
            <a:normAutofit fontScale="90000"/>
          </a:bodyPr>
          <a:lstStyle/>
          <a:p>
            <a:pPr algn="ctr"/>
            <a:r>
              <a:rPr lang="en-US" sz="2400" b="1" dirty="0"/>
              <a:t>Deriving the VARA FM Winlink Baseband Audio Bandwidth</a:t>
            </a:r>
            <a:br>
              <a:rPr lang="en-US" sz="2400" b="1" dirty="0"/>
            </a:br>
            <a:r>
              <a:rPr lang="en-US" sz="2400" b="1" dirty="0"/>
              <a:t>Baseband Audio BW = (symbol rate) x (number of carriers)</a:t>
            </a:r>
          </a:p>
        </p:txBody>
      </p:sp>
      <p:sp>
        <p:nvSpPr>
          <p:cNvPr id="3" name="Picture Placeholder 2">
            <a:extLst>
              <a:ext uri="{FF2B5EF4-FFF2-40B4-BE49-F238E27FC236}">
                <a16:creationId xmlns:a16="http://schemas.microsoft.com/office/drawing/2014/main" id="{47364D67-8972-DC63-3193-F49C69F14777}"/>
              </a:ext>
            </a:extLst>
          </p:cNvPr>
          <p:cNvSpPr>
            <a:spLocks noGrp="1"/>
          </p:cNvSpPr>
          <p:nvPr>
            <p:ph type="pic" idx="1"/>
          </p:nvPr>
        </p:nvSpPr>
        <p:spPr/>
        <p:txBody>
          <a:bodyPr/>
          <a:lstStyle/>
          <a:p>
            <a:endParaRPr lang="en-US"/>
          </a:p>
        </p:txBody>
      </p:sp>
      <p:sp>
        <p:nvSpPr>
          <p:cNvPr id="4" name="Text Placeholder 3">
            <a:extLst>
              <a:ext uri="{FF2B5EF4-FFF2-40B4-BE49-F238E27FC236}">
                <a16:creationId xmlns:a16="http://schemas.microsoft.com/office/drawing/2014/main" id="{183526C4-6517-344A-D3AF-EB61079225E7}"/>
              </a:ext>
            </a:extLst>
          </p:cNvPr>
          <p:cNvSpPr>
            <a:spLocks noGrp="1"/>
          </p:cNvSpPr>
          <p:nvPr>
            <p:ph type="body" sz="half" idx="2"/>
          </p:nvPr>
        </p:nvSpPr>
        <p:spPr>
          <a:xfrm>
            <a:off x="377889" y="987425"/>
            <a:ext cx="4204444" cy="3811588"/>
          </a:xfrm>
        </p:spPr>
        <p:txBody>
          <a:bodyPr>
            <a:normAutofit lnSpcReduction="10000"/>
          </a:bodyPr>
          <a:lstStyle/>
          <a:p>
            <a:pPr marL="285750" indent="-285750">
              <a:buFont typeface="Arial" panose="020B0604020202020204" pitchFamily="34" charset="0"/>
              <a:buChar char="•"/>
            </a:pPr>
            <a:r>
              <a:rPr lang="en-US" dirty="0"/>
              <a:t>The bandwidth of the modulated audio carrier is approximately = symbol rate</a:t>
            </a:r>
          </a:p>
          <a:p>
            <a:pPr marL="285750" indent="-285750">
              <a:buFont typeface="Arial" panose="020B0604020202020204" pitchFamily="34" charset="0"/>
              <a:buChar char="•"/>
            </a:pPr>
            <a:r>
              <a:rPr lang="en-US" b="1" dirty="0"/>
              <a:t>VARA FM WIDE Level 13</a:t>
            </a:r>
          </a:p>
          <a:p>
            <a:pPr marL="742950" lvl="1" indent="-285750">
              <a:buFont typeface="Arial" panose="020B0604020202020204" pitchFamily="34" charset="0"/>
              <a:buChar char="•"/>
            </a:pPr>
            <a:r>
              <a:rPr lang="en-US" dirty="0"/>
              <a:t>There are 116 modulated audio carriers being transmitted simultaneously during a message transmission.</a:t>
            </a:r>
          </a:p>
          <a:p>
            <a:pPr marL="742950" lvl="1" indent="-285750">
              <a:buFont typeface="Arial" panose="020B0604020202020204" pitchFamily="34" charset="0"/>
              <a:buChar char="•"/>
            </a:pPr>
            <a:r>
              <a:rPr lang="en-US" dirty="0"/>
              <a:t>The 116 carriers are Orthogonally Frequency Division Multiplexed (OFDM) together.</a:t>
            </a:r>
          </a:p>
          <a:p>
            <a:pPr marL="285750" indent="-285750">
              <a:buFont typeface="Arial" panose="020B0604020202020204" pitchFamily="34" charset="0"/>
              <a:buChar char="•"/>
            </a:pPr>
            <a:r>
              <a:rPr lang="en-US" dirty="0"/>
              <a:t>Level 13 Baseband Audio BW ≈ 5000 Hz</a:t>
            </a:r>
          </a:p>
          <a:p>
            <a:pPr marL="285750" indent="-285750">
              <a:buFont typeface="Arial" panose="020B0604020202020204" pitchFamily="34" charset="0"/>
              <a:buChar char="•"/>
            </a:pPr>
            <a:r>
              <a:rPr lang="en-US" sz="1400" dirty="0"/>
              <a:t>Baseband Audio BW = 42 Hz x 116 carriers</a:t>
            </a:r>
          </a:p>
          <a:p>
            <a:pPr marL="285750" indent="-285750">
              <a:buFont typeface="Arial" panose="020B0604020202020204" pitchFamily="34" charset="0"/>
              <a:buChar char="•"/>
            </a:pPr>
            <a:r>
              <a:rPr lang="en-US" sz="1400" dirty="0"/>
              <a:t>Baseband Audio BW = 4872 Hz</a:t>
            </a:r>
          </a:p>
          <a:p>
            <a:pPr marL="285750" indent="-285750">
              <a:buFont typeface="Arial" panose="020B0604020202020204" pitchFamily="34" charset="0"/>
              <a:buChar char="•"/>
            </a:pPr>
            <a:r>
              <a:rPr lang="en-US" sz="1400" dirty="0"/>
              <a:t>Maximum VARA FM WIDE Baseband BW  with guard band on he left and right will be approximately 5000 Hz</a:t>
            </a:r>
          </a:p>
          <a:p>
            <a:endParaRPr lang="en-US" dirty="0"/>
          </a:p>
        </p:txBody>
      </p:sp>
      <p:pic>
        <p:nvPicPr>
          <p:cNvPr id="6" name="Picture 5">
            <a:extLst>
              <a:ext uri="{FF2B5EF4-FFF2-40B4-BE49-F238E27FC236}">
                <a16:creationId xmlns:a16="http://schemas.microsoft.com/office/drawing/2014/main" id="{43A8C252-222C-EBB2-F5A0-5407DCA9D499}"/>
              </a:ext>
            </a:extLst>
          </p:cNvPr>
          <p:cNvPicPr>
            <a:picLocks noChangeAspect="1"/>
          </p:cNvPicPr>
          <p:nvPr/>
        </p:nvPicPr>
        <p:blipFill>
          <a:blip r:embed="rId2"/>
          <a:stretch>
            <a:fillRect/>
          </a:stretch>
        </p:blipFill>
        <p:spPr>
          <a:xfrm>
            <a:off x="4693584" y="1445342"/>
            <a:ext cx="7262659" cy="5009493"/>
          </a:xfrm>
          <a:prstGeom prst="rect">
            <a:avLst/>
          </a:prstGeom>
        </p:spPr>
      </p:pic>
      <p:sp>
        <p:nvSpPr>
          <p:cNvPr id="5" name="TextBox 4">
            <a:extLst>
              <a:ext uri="{FF2B5EF4-FFF2-40B4-BE49-F238E27FC236}">
                <a16:creationId xmlns:a16="http://schemas.microsoft.com/office/drawing/2014/main" id="{AB2F10C0-5839-46B2-1192-89123D072305}"/>
              </a:ext>
            </a:extLst>
          </p:cNvPr>
          <p:cNvSpPr txBox="1"/>
          <p:nvPr/>
        </p:nvSpPr>
        <p:spPr>
          <a:xfrm>
            <a:off x="6096000" y="1106129"/>
            <a:ext cx="4204444" cy="461665"/>
          </a:xfrm>
          <a:prstGeom prst="rect">
            <a:avLst/>
          </a:prstGeom>
          <a:noFill/>
        </p:spPr>
        <p:txBody>
          <a:bodyPr wrap="square" rtlCol="0">
            <a:spAutoFit/>
          </a:bodyPr>
          <a:lstStyle/>
          <a:p>
            <a:pPr algn="ctr"/>
            <a:r>
              <a:rPr lang="en-US" sz="2400" b="1" dirty="0"/>
              <a:t>VARA FM Speed Table</a:t>
            </a:r>
          </a:p>
        </p:txBody>
      </p:sp>
    </p:spTree>
    <p:extLst>
      <p:ext uri="{BB962C8B-B14F-4D97-AF65-F5344CB8AC3E}">
        <p14:creationId xmlns:p14="http://schemas.microsoft.com/office/powerpoint/2010/main" val="263051383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4FC7F6-C52E-1B29-2204-13720201C42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92D00C5-AAB8-5B35-8095-3744C279EE73}"/>
              </a:ext>
            </a:extLst>
          </p:cNvPr>
          <p:cNvSpPr>
            <a:spLocks noGrp="1"/>
          </p:cNvSpPr>
          <p:nvPr>
            <p:ph type="title"/>
          </p:nvPr>
        </p:nvSpPr>
        <p:spPr/>
        <p:txBody>
          <a:bodyPr>
            <a:normAutofit/>
          </a:bodyPr>
          <a:lstStyle/>
          <a:p>
            <a:r>
              <a:rPr lang="en-US" sz="3600" dirty="0"/>
              <a:t>For </a:t>
            </a:r>
            <a:r>
              <a:rPr lang="en-US" sz="3600" b="1" dirty="0"/>
              <a:t>VARA FM WIDE </a:t>
            </a:r>
            <a:r>
              <a:rPr lang="en-US" sz="3600" dirty="0"/>
              <a:t>communications the frequency deviation should not exceed </a:t>
            </a:r>
            <a:r>
              <a:rPr lang="en-US" sz="3600" b="1" dirty="0"/>
              <a:t>3 kHz</a:t>
            </a:r>
          </a:p>
        </p:txBody>
      </p:sp>
      <p:sp>
        <p:nvSpPr>
          <p:cNvPr id="3" name="Content Placeholder 2">
            <a:extLst>
              <a:ext uri="{FF2B5EF4-FFF2-40B4-BE49-F238E27FC236}">
                <a16:creationId xmlns:a16="http://schemas.microsoft.com/office/drawing/2014/main" id="{23192A03-247A-51F2-21C2-E4927BE766A4}"/>
              </a:ext>
            </a:extLst>
          </p:cNvPr>
          <p:cNvSpPr>
            <a:spLocks noGrp="1"/>
          </p:cNvSpPr>
          <p:nvPr>
            <p:ph idx="1"/>
          </p:nvPr>
        </p:nvSpPr>
        <p:spPr>
          <a:xfrm>
            <a:off x="838200" y="2141537"/>
            <a:ext cx="10515600" cy="4351338"/>
          </a:xfrm>
        </p:spPr>
        <p:txBody>
          <a:bodyPr/>
          <a:lstStyle/>
          <a:p>
            <a:pPr marL="0" indent="0">
              <a:buNone/>
            </a:pPr>
            <a:r>
              <a:rPr lang="en-US" sz="4000" dirty="0"/>
              <a:t>Therefore, using Carson’s Rule</a:t>
            </a:r>
          </a:p>
          <a:p>
            <a:pPr marL="0" indent="0">
              <a:buNone/>
            </a:pPr>
            <a:r>
              <a:rPr lang="en-US" sz="4000" kern="100" dirty="0">
                <a:latin typeface="Arial" panose="020B0604020202020204" pitchFamily="34" charset="0"/>
                <a:ea typeface="Aptos" panose="020B0004020202020204" pitchFamily="34" charset="0"/>
                <a:cs typeface="Times New Roman" panose="02020603050405020304" pitchFamily="18" charset="0"/>
              </a:rPr>
              <a:t>BW </a:t>
            </a:r>
            <a:r>
              <a:rPr lang="en-US" sz="4000" kern="100" baseline="-25000" dirty="0">
                <a:latin typeface="Arial" panose="020B0604020202020204" pitchFamily="34" charset="0"/>
                <a:ea typeface="Aptos" panose="020B0004020202020204" pitchFamily="34" charset="0"/>
                <a:cs typeface="Times New Roman" panose="02020603050405020304" pitchFamily="18" charset="0"/>
              </a:rPr>
              <a:t>FM TX</a:t>
            </a:r>
            <a:r>
              <a:rPr lang="en-US" sz="4000" kern="100" dirty="0">
                <a:latin typeface="Arial" panose="020B0604020202020204" pitchFamily="34" charset="0"/>
                <a:ea typeface="Aptos" panose="020B0004020202020204" pitchFamily="34" charset="0"/>
                <a:cs typeface="Times New Roman" panose="02020603050405020304" pitchFamily="18" charset="0"/>
              </a:rPr>
              <a:t>  = 2 x ( 5.0 kHz + 3 kHz) = 16 kHz</a:t>
            </a:r>
          </a:p>
          <a:p>
            <a:pPr marL="0" indent="0">
              <a:buNone/>
            </a:pPr>
            <a:endParaRPr lang="en-US" sz="4000" dirty="0"/>
          </a:p>
          <a:p>
            <a:pPr marL="0" indent="0">
              <a:buNone/>
            </a:pPr>
            <a:endParaRPr lang="en-US" sz="4000" dirty="0"/>
          </a:p>
          <a:p>
            <a:pPr marL="0" indent="0">
              <a:buNone/>
            </a:pPr>
            <a:endParaRPr lang="en-US" dirty="0"/>
          </a:p>
          <a:p>
            <a:endParaRPr lang="en-US" dirty="0"/>
          </a:p>
        </p:txBody>
      </p:sp>
    </p:spTree>
    <p:extLst>
      <p:ext uri="{BB962C8B-B14F-4D97-AF65-F5344CB8AC3E}">
        <p14:creationId xmlns:p14="http://schemas.microsoft.com/office/powerpoint/2010/main" val="18909338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4A350D-5BB2-FC52-1532-5BD87085D1A4}"/>
              </a:ext>
            </a:extLst>
          </p:cNvPr>
          <p:cNvSpPr>
            <a:spLocks noGrp="1"/>
          </p:cNvSpPr>
          <p:nvPr>
            <p:ph type="title"/>
          </p:nvPr>
        </p:nvSpPr>
        <p:spPr/>
        <p:txBody>
          <a:bodyPr>
            <a:normAutofit/>
          </a:bodyPr>
          <a:lstStyle/>
          <a:p>
            <a:pPr algn="ctr"/>
            <a:r>
              <a:rPr lang="en-US" sz="3600" dirty="0"/>
              <a:t>Auto Tune sets the Frequency Deviation (</a:t>
            </a:r>
            <a:r>
              <a:rPr lang="en-US" sz="3600" kern="100" dirty="0">
                <a:latin typeface="Arial" panose="020B0604020202020204" pitchFamily="34" charset="0"/>
                <a:ea typeface="Aptos" panose="020B0004020202020204" pitchFamily="34" charset="0"/>
                <a:cs typeface="Times New Roman" panose="02020603050405020304" pitchFamily="18" charset="0"/>
              </a:rPr>
              <a:t>F</a:t>
            </a:r>
            <a:r>
              <a:rPr lang="en-US" sz="3600" kern="100" baseline="-25000" dirty="0">
                <a:latin typeface="Arial" panose="020B0604020202020204" pitchFamily="34" charset="0"/>
                <a:ea typeface="Aptos" panose="020B0004020202020204" pitchFamily="34" charset="0"/>
                <a:cs typeface="Times New Roman" panose="02020603050405020304" pitchFamily="18" charset="0"/>
              </a:rPr>
              <a:t>dev</a:t>
            </a:r>
            <a:r>
              <a:rPr lang="en-US" sz="3600" kern="100" dirty="0">
                <a:latin typeface="Arial" panose="020B0604020202020204" pitchFamily="34" charset="0"/>
                <a:ea typeface="Aptos" panose="020B0004020202020204" pitchFamily="34" charset="0"/>
                <a:cs typeface="Times New Roman" panose="02020603050405020304" pitchFamily="18" charset="0"/>
              </a:rPr>
              <a:t>)</a:t>
            </a:r>
            <a:r>
              <a:rPr lang="en-US" sz="3600" kern="100" baseline="-25000" dirty="0">
                <a:latin typeface="Arial" panose="020B0604020202020204" pitchFamily="34" charset="0"/>
                <a:ea typeface="Aptos" panose="020B0004020202020204" pitchFamily="34" charset="0"/>
                <a:cs typeface="Times New Roman" panose="02020603050405020304" pitchFamily="18" charset="0"/>
              </a:rPr>
              <a:t> </a:t>
            </a:r>
            <a:br>
              <a:rPr lang="en-US" sz="3600" kern="100" baseline="-25000" dirty="0">
                <a:latin typeface="Arial" panose="020B0604020202020204" pitchFamily="34" charset="0"/>
                <a:ea typeface="Aptos" panose="020B0004020202020204" pitchFamily="34" charset="0"/>
                <a:cs typeface="Times New Roman" panose="02020603050405020304" pitchFamily="18" charset="0"/>
              </a:rPr>
            </a:br>
            <a:r>
              <a:rPr lang="en-US" sz="3600" dirty="0"/>
              <a:t>of the FM Carrier </a:t>
            </a:r>
          </a:p>
        </p:txBody>
      </p:sp>
      <p:sp>
        <p:nvSpPr>
          <p:cNvPr id="3" name="Content Placeholder 2">
            <a:extLst>
              <a:ext uri="{FF2B5EF4-FFF2-40B4-BE49-F238E27FC236}">
                <a16:creationId xmlns:a16="http://schemas.microsoft.com/office/drawing/2014/main" id="{56B85417-9F47-0D3E-EAF1-4E2CA670DFC7}"/>
              </a:ext>
            </a:extLst>
          </p:cNvPr>
          <p:cNvSpPr>
            <a:spLocks noGrp="1"/>
          </p:cNvSpPr>
          <p:nvPr>
            <p:ph idx="1"/>
          </p:nvPr>
        </p:nvSpPr>
        <p:spPr/>
        <p:txBody>
          <a:bodyPr/>
          <a:lstStyle/>
          <a:p>
            <a:pPr marL="0" indent="0">
              <a:buNone/>
            </a:pPr>
            <a:r>
              <a:rPr lang="en-US" dirty="0"/>
              <a:t>What is </a:t>
            </a:r>
            <a:r>
              <a:rPr lang="en-US" kern="100" dirty="0">
                <a:latin typeface="Arial" panose="020B0604020202020204" pitchFamily="34" charset="0"/>
                <a:ea typeface="Aptos" panose="020B0004020202020204" pitchFamily="34" charset="0"/>
                <a:cs typeface="Times New Roman" panose="02020603050405020304" pitchFamily="18" charset="0"/>
              </a:rPr>
              <a:t>F</a:t>
            </a:r>
            <a:r>
              <a:rPr lang="en-US" kern="100" baseline="-25000" dirty="0">
                <a:latin typeface="Arial" panose="020B0604020202020204" pitchFamily="34" charset="0"/>
                <a:ea typeface="Aptos" panose="020B0004020202020204" pitchFamily="34" charset="0"/>
                <a:cs typeface="Times New Roman" panose="02020603050405020304" pitchFamily="18" charset="0"/>
              </a:rPr>
              <a:t>dev</a:t>
            </a:r>
            <a:r>
              <a:rPr lang="en-US" kern="100" dirty="0">
                <a:latin typeface="Arial" panose="020B0604020202020204" pitchFamily="34" charset="0"/>
                <a:ea typeface="Aptos" panose="020B0004020202020204" pitchFamily="34" charset="0"/>
                <a:cs typeface="Times New Roman" panose="02020603050405020304" pitchFamily="18" charset="0"/>
              </a:rPr>
              <a:t> ?</a:t>
            </a:r>
          </a:p>
          <a:p>
            <a:pPr marL="0" indent="0">
              <a:buNone/>
            </a:pPr>
            <a:r>
              <a:rPr lang="en-US" kern="100" dirty="0">
                <a:latin typeface="Arial" panose="020B0604020202020204" pitchFamily="34" charset="0"/>
                <a:ea typeface="Aptos" panose="020B0004020202020204" pitchFamily="34" charset="0"/>
                <a:cs typeface="Times New Roman" panose="02020603050405020304" pitchFamily="18" charset="0"/>
              </a:rPr>
              <a:t>F</a:t>
            </a:r>
            <a:r>
              <a:rPr lang="en-US" kern="100" baseline="-25000" dirty="0">
                <a:latin typeface="Arial" panose="020B0604020202020204" pitchFamily="34" charset="0"/>
                <a:ea typeface="Aptos" panose="020B0004020202020204" pitchFamily="34" charset="0"/>
                <a:cs typeface="Times New Roman" panose="02020603050405020304" pitchFamily="18" charset="0"/>
              </a:rPr>
              <a:t>dev</a:t>
            </a:r>
            <a:r>
              <a:rPr lang="en-US" kern="100" dirty="0">
                <a:latin typeface="Arial" panose="020B0604020202020204" pitchFamily="34" charset="0"/>
                <a:ea typeface="Aptos" panose="020B0004020202020204" pitchFamily="34" charset="0"/>
                <a:cs typeface="Times New Roman" panose="02020603050405020304" pitchFamily="18" charset="0"/>
              </a:rPr>
              <a:t> is a variable that defines the highest and lowest transmitted frequency of the FM carrier.</a:t>
            </a:r>
            <a:r>
              <a:rPr lang="en-US" dirty="0"/>
              <a:t>  </a:t>
            </a:r>
          </a:p>
          <a:p>
            <a:pPr marL="0" indent="0">
              <a:buNone/>
            </a:pPr>
            <a:r>
              <a:rPr lang="en-US" dirty="0"/>
              <a:t>That is, it defines the transmission bandwidth of the FM carrier</a:t>
            </a:r>
          </a:p>
        </p:txBody>
      </p:sp>
    </p:spTree>
    <p:extLst>
      <p:ext uri="{BB962C8B-B14F-4D97-AF65-F5344CB8AC3E}">
        <p14:creationId xmlns:p14="http://schemas.microsoft.com/office/powerpoint/2010/main" val="27932664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A04E07-129D-5D25-C271-D515B87ED6EC}"/>
              </a:ext>
            </a:extLst>
          </p:cNvPr>
          <p:cNvSpPr>
            <a:spLocks noGrp="1"/>
          </p:cNvSpPr>
          <p:nvPr>
            <p:ph type="title"/>
          </p:nvPr>
        </p:nvSpPr>
        <p:spPr/>
        <p:txBody>
          <a:bodyPr/>
          <a:lstStyle/>
          <a:p>
            <a:pPr algn="ctr"/>
            <a:r>
              <a:rPr lang="en-US" dirty="0"/>
              <a:t>What controls the </a:t>
            </a:r>
            <a:r>
              <a:rPr lang="en-US" kern="100" dirty="0">
                <a:latin typeface="Arial" panose="020B0604020202020204" pitchFamily="34" charset="0"/>
                <a:ea typeface="Aptos" panose="020B0004020202020204" pitchFamily="34" charset="0"/>
                <a:cs typeface="Times New Roman" panose="02020603050405020304" pitchFamily="18" charset="0"/>
              </a:rPr>
              <a:t>F</a:t>
            </a:r>
            <a:r>
              <a:rPr lang="en-US" kern="100" baseline="-25000" dirty="0">
                <a:latin typeface="Arial" panose="020B0604020202020204" pitchFamily="34" charset="0"/>
                <a:ea typeface="Aptos" panose="020B0004020202020204" pitchFamily="34" charset="0"/>
                <a:cs typeface="Times New Roman" panose="02020603050405020304" pitchFamily="18" charset="0"/>
              </a:rPr>
              <a:t>dev </a:t>
            </a:r>
            <a:r>
              <a:rPr lang="en-US" kern="100" dirty="0">
                <a:latin typeface="Arial" panose="020B0604020202020204" pitchFamily="34" charset="0"/>
                <a:ea typeface="Aptos" panose="020B0004020202020204" pitchFamily="34" charset="0"/>
                <a:cs typeface="Times New Roman" panose="02020603050405020304" pitchFamily="18" charset="0"/>
              </a:rPr>
              <a:t>?</a:t>
            </a:r>
            <a:endParaRPr lang="en-US" dirty="0"/>
          </a:p>
        </p:txBody>
      </p:sp>
      <p:sp>
        <p:nvSpPr>
          <p:cNvPr id="3" name="Content Placeholder 2">
            <a:extLst>
              <a:ext uri="{FF2B5EF4-FFF2-40B4-BE49-F238E27FC236}">
                <a16:creationId xmlns:a16="http://schemas.microsoft.com/office/drawing/2014/main" id="{F0DB7CB2-3FB9-362B-A422-DF40AC4E133F}"/>
              </a:ext>
            </a:extLst>
          </p:cNvPr>
          <p:cNvSpPr>
            <a:spLocks noGrp="1"/>
          </p:cNvSpPr>
          <p:nvPr>
            <p:ph idx="1"/>
          </p:nvPr>
        </p:nvSpPr>
        <p:spPr/>
        <p:txBody>
          <a:bodyPr>
            <a:normAutofit/>
          </a:bodyPr>
          <a:lstStyle/>
          <a:p>
            <a:r>
              <a:rPr lang="en-US" sz="4000" dirty="0"/>
              <a:t>ANSWER:  the Transmit Audio Drive Level</a:t>
            </a:r>
          </a:p>
        </p:txBody>
      </p:sp>
    </p:spTree>
    <p:extLst>
      <p:ext uri="{BB962C8B-B14F-4D97-AF65-F5344CB8AC3E}">
        <p14:creationId xmlns:p14="http://schemas.microsoft.com/office/powerpoint/2010/main" val="12782526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86789D6-53B9-01B7-C687-BE4358260608}"/>
              </a:ext>
            </a:extLst>
          </p:cNvPr>
          <p:cNvSpPr txBox="1"/>
          <p:nvPr/>
        </p:nvSpPr>
        <p:spPr>
          <a:xfrm>
            <a:off x="453513" y="414202"/>
            <a:ext cx="10932242" cy="4572727"/>
          </a:xfrm>
          <a:prstGeom prst="rect">
            <a:avLst/>
          </a:prstGeom>
          <a:noFill/>
        </p:spPr>
        <p:txBody>
          <a:bodyPr wrap="square">
            <a:spAutoFit/>
          </a:bodyPr>
          <a:lstStyle/>
          <a:p>
            <a:pPr marL="0" marR="0" algn="ctr">
              <a:lnSpc>
                <a:spcPct val="150000"/>
              </a:lnSpc>
              <a:spcAft>
                <a:spcPts val="800"/>
              </a:spcAft>
              <a:buNone/>
            </a:pPr>
            <a:r>
              <a:rPr lang="en-US" sz="3600" b="1" i="1" kern="100" dirty="0">
                <a:effectLst/>
                <a:latin typeface="Arial" panose="020B0604020202020204" pitchFamily="34" charset="0"/>
                <a:ea typeface="Aptos" panose="020B0004020202020204" pitchFamily="34" charset="0"/>
                <a:cs typeface="Times New Roman" panose="02020603050405020304" pitchFamily="18" charset="0"/>
              </a:rPr>
              <a:t>Transmit Audio Drive Level </a:t>
            </a:r>
            <a:r>
              <a:rPr lang="en-US" sz="3600" i="1" kern="100" dirty="0">
                <a:effectLst/>
                <a:latin typeface="Arial" panose="020B0604020202020204" pitchFamily="34" charset="0"/>
                <a:ea typeface="Aptos" panose="020B0004020202020204" pitchFamily="34" charset="0"/>
                <a:cs typeface="Times New Roman" panose="02020603050405020304" pitchFamily="18" charset="0"/>
              </a:rPr>
              <a:t>sets the </a:t>
            </a:r>
          </a:p>
          <a:p>
            <a:pPr marL="0" marR="0" algn="ctr">
              <a:lnSpc>
                <a:spcPct val="150000"/>
              </a:lnSpc>
              <a:spcAft>
                <a:spcPts val="800"/>
              </a:spcAft>
              <a:buNone/>
            </a:pPr>
            <a:endParaRPr lang="en-US" sz="3600" b="1" i="1" kern="100" dirty="0">
              <a:effectLst/>
              <a:latin typeface="Arial" panose="020B0604020202020204" pitchFamily="34" charset="0"/>
              <a:ea typeface="Aptos" panose="020B0004020202020204" pitchFamily="34" charset="0"/>
              <a:cs typeface="Times New Roman" panose="02020603050405020304" pitchFamily="18" charset="0"/>
            </a:endParaRPr>
          </a:p>
          <a:p>
            <a:pPr marL="0" marR="0" algn="ctr">
              <a:lnSpc>
                <a:spcPct val="150000"/>
              </a:lnSpc>
              <a:spcAft>
                <a:spcPts val="800"/>
              </a:spcAft>
              <a:buNone/>
            </a:pPr>
            <a:r>
              <a:rPr lang="en-US" sz="3600" i="1" kern="100" dirty="0">
                <a:effectLst/>
                <a:latin typeface="Arial" panose="020B0604020202020204" pitchFamily="34" charset="0"/>
                <a:ea typeface="Aptos" panose="020B0004020202020204" pitchFamily="34" charset="0"/>
                <a:cs typeface="Times New Roman" panose="02020603050405020304" pitchFamily="18" charset="0"/>
              </a:rPr>
              <a:t>FM Carrier </a:t>
            </a:r>
            <a:r>
              <a:rPr lang="en-US" sz="3600" b="1" i="1" kern="100" dirty="0">
                <a:effectLst/>
                <a:latin typeface="Arial" panose="020B0604020202020204" pitchFamily="34" charset="0"/>
                <a:ea typeface="Aptos" panose="020B0004020202020204" pitchFamily="34" charset="0"/>
                <a:cs typeface="Times New Roman" panose="02020603050405020304" pitchFamily="18" charset="0"/>
              </a:rPr>
              <a:t>Frequency Deviation </a:t>
            </a:r>
            <a:r>
              <a:rPr lang="en-US" sz="3600" i="1" kern="100" dirty="0">
                <a:effectLst/>
                <a:latin typeface="Arial" panose="020B0604020202020204" pitchFamily="34" charset="0"/>
                <a:ea typeface="Aptos" panose="020B0004020202020204" pitchFamily="34" charset="0"/>
                <a:cs typeface="Times New Roman" panose="02020603050405020304" pitchFamily="18" charset="0"/>
              </a:rPr>
              <a:t>which in turn</a:t>
            </a:r>
          </a:p>
          <a:p>
            <a:pPr marL="0" marR="0" algn="ctr">
              <a:lnSpc>
                <a:spcPct val="150000"/>
              </a:lnSpc>
              <a:spcAft>
                <a:spcPts val="800"/>
              </a:spcAft>
              <a:buNone/>
            </a:pPr>
            <a:endParaRPr lang="en-US" sz="3600" b="1" i="1" kern="100" dirty="0">
              <a:effectLst/>
              <a:latin typeface="Arial" panose="020B0604020202020204" pitchFamily="34" charset="0"/>
              <a:ea typeface="Aptos" panose="020B0004020202020204" pitchFamily="34" charset="0"/>
              <a:cs typeface="Times New Roman" panose="02020603050405020304" pitchFamily="18" charset="0"/>
            </a:endParaRPr>
          </a:p>
          <a:p>
            <a:pPr marL="0" marR="0" algn="ctr">
              <a:lnSpc>
                <a:spcPct val="150000"/>
              </a:lnSpc>
              <a:spcAft>
                <a:spcPts val="800"/>
              </a:spcAft>
              <a:buNone/>
            </a:pPr>
            <a:r>
              <a:rPr lang="en-US" sz="3600" b="1" i="1" kern="100" dirty="0">
                <a:effectLst/>
                <a:latin typeface="Arial" panose="020B0604020202020204" pitchFamily="34" charset="0"/>
                <a:ea typeface="Aptos" panose="020B0004020202020204" pitchFamily="34" charset="0"/>
                <a:cs typeface="Times New Roman" panose="02020603050405020304" pitchFamily="18" charset="0"/>
              </a:rPr>
              <a:t> </a:t>
            </a:r>
            <a:r>
              <a:rPr lang="en-US" sz="3600" i="1" kern="100" dirty="0">
                <a:effectLst/>
                <a:latin typeface="Arial" panose="020B0604020202020204" pitchFamily="34" charset="0"/>
                <a:ea typeface="Aptos" panose="020B0004020202020204" pitchFamily="34" charset="0"/>
                <a:cs typeface="Times New Roman" panose="02020603050405020304" pitchFamily="18" charset="0"/>
              </a:rPr>
              <a:t>defines the </a:t>
            </a:r>
            <a:r>
              <a:rPr lang="en-US" sz="3600" b="1" i="1" kern="100" dirty="0">
                <a:effectLst/>
                <a:latin typeface="Arial" panose="020B0604020202020204" pitchFamily="34" charset="0"/>
                <a:ea typeface="Aptos" panose="020B0004020202020204" pitchFamily="34" charset="0"/>
                <a:cs typeface="Times New Roman" panose="02020603050405020304" pitchFamily="18" charset="0"/>
              </a:rPr>
              <a:t>FM Transmission Bandwidth</a:t>
            </a:r>
            <a:endParaRPr lang="en-US" sz="36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4" name="Arrow: Down 3">
            <a:extLst>
              <a:ext uri="{FF2B5EF4-FFF2-40B4-BE49-F238E27FC236}">
                <a16:creationId xmlns:a16="http://schemas.microsoft.com/office/drawing/2014/main" id="{400F4A5D-6E47-C87C-5078-B98A613F18A2}"/>
              </a:ext>
            </a:extLst>
          </p:cNvPr>
          <p:cNvSpPr/>
          <p:nvPr/>
        </p:nvSpPr>
        <p:spPr>
          <a:xfrm>
            <a:off x="5853684" y="1135626"/>
            <a:ext cx="484632" cy="1371600"/>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Arrow: Down 5">
            <a:extLst>
              <a:ext uri="{FF2B5EF4-FFF2-40B4-BE49-F238E27FC236}">
                <a16:creationId xmlns:a16="http://schemas.microsoft.com/office/drawing/2014/main" id="{A640ECF6-929A-CFFD-23BC-605C5FB4B42D}"/>
              </a:ext>
            </a:extLst>
          </p:cNvPr>
          <p:cNvSpPr/>
          <p:nvPr/>
        </p:nvSpPr>
        <p:spPr>
          <a:xfrm>
            <a:off x="5853684" y="3061277"/>
            <a:ext cx="484632" cy="1371600"/>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80988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443AD3-997D-7EAD-08BD-54F4EA2A2DED}"/>
              </a:ext>
            </a:extLst>
          </p:cNvPr>
          <p:cNvSpPr>
            <a:spLocks noGrp="1"/>
          </p:cNvSpPr>
          <p:nvPr>
            <p:ph type="title"/>
          </p:nvPr>
        </p:nvSpPr>
        <p:spPr/>
        <p:txBody>
          <a:bodyPr>
            <a:normAutofit/>
          </a:bodyPr>
          <a:lstStyle/>
          <a:p>
            <a:pPr algn="ctr"/>
            <a:r>
              <a:rPr lang="en-US" sz="2800" b="1" dirty="0"/>
              <a:t>This can be illustrated using Carson’s Rule</a:t>
            </a:r>
            <a:br>
              <a:rPr lang="en-US" sz="2800" b="1" dirty="0"/>
            </a:br>
            <a:r>
              <a:rPr lang="en-US" sz="2800" b="1" dirty="0"/>
              <a:t>The FM Carrier Bandwidth is approximated by Carson’s Rule</a:t>
            </a:r>
          </a:p>
        </p:txBody>
      </p:sp>
      <p:sp>
        <p:nvSpPr>
          <p:cNvPr id="3" name="Content Placeholder 2">
            <a:extLst>
              <a:ext uri="{FF2B5EF4-FFF2-40B4-BE49-F238E27FC236}">
                <a16:creationId xmlns:a16="http://schemas.microsoft.com/office/drawing/2014/main" id="{DF8672CD-A67F-1E05-3FAA-5171E0F5C553}"/>
              </a:ext>
            </a:extLst>
          </p:cNvPr>
          <p:cNvSpPr>
            <a:spLocks noGrp="1"/>
          </p:cNvSpPr>
          <p:nvPr>
            <p:ph idx="1"/>
          </p:nvPr>
        </p:nvSpPr>
        <p:spPr>
          <a:xfrm>
            <a:off x="565245" y="1402545"/>
            <a:ext cx="10515600" cy="4351338"/>
          </a:xfrm>
        </p:spPr>
        <p:txBody>
          <a:bodyPr>
            <a:normAutofit/>
          </a:bodyPr>
          <a:lstStyle/>
          <a:p>
            <a:pPr marL="0" marR="0" algn="ctr">
              <a:lnSpc>
                <a:spcPct val="150000"/>
              </a:lnSpc>
              <a:spcAft>
                <a:spcPts val="800"/>
              </a:spcAft>
              <a:buNone/>
            </a:pPr>
            <a:r>
              <a:rPr lang="en-US" b="1" kern="100" dirty="0">
                <a:latin typeface="Arial" panose="020B0604020202020204" pitchFamily="34" charset="0"/>
                <a:ea typeface="Aptos" panose="020B0004020202020204" pitchFamily="34" charset="0"/>
                <a:cs typeface="Times New Roman" panose="02020603050405020304" pitchFamily="18" charset="0"/>
              </a:rPr>
              <a:t>Carson’s Rule:  </a:t>
            </a:r>
            <a:r>
              <a:rPr lang="en-US" kern="100" dirty="0">
                <a:latin typeface="Arial" panose="020B0604020202020204" pitchFamily="34" charset="0"/>
                <a:ea typeface="Aptos" panose="020B0004020202020204" pitchFamily="34" charset="0"/>
                <a:cs typeface="Times New Roman" panose="02020603050405020304" pitchFamily="18" charset="0"/>
              </a:rPr>
              <a:t>BW </a:t>
            </a:r>
            <a:r>
              <a:rPr lang="en-US" kern="100" baseline="-25000" dirty="0">
                <a:latin typeface="Arial" panose="020B0604020202020204" pitchFamily="34" charset="0"/>
                <a:ea typeface="Aptos" panose="020B0004020202020204" pitchFamily="34" charset="0"/>
                <a:cs typeface="Times New Roman" panose="02020603050405020304" pitchFamily="18" charset="0"/>
              </a:rPr>
              <a:t>FM TX</a:t>
            </a:r>
            <a:r>
              <a:rPr lang="en-US" kern="100" dirty="0">
                <a:latin typeface="Arial" panose="020B0604020202020204" pitchFamily="34" charset="0"/>
                <a:ea typeface="Aptos" panose="020B0004020202020204" pitchFamily="34" charset="0"/>
                <a:cs typeface="Times New Roman" panose="02020603050405020304" pitchFamily="18" charset="0"/>
              </a:rPr>
              <a:t>  = 2 x (highest voice frequency + F</a:t>
            </a:r>
            <a:r>
              <a:rPr lang="en-US" kern="100" baseline="-25000" dirty="0">
                <a:latin typeface="Arial" panose="020B0604020202020204" pitchFamily="34" charset="0"/>
                <a:ea typeface="Aptos" panose="020B0004020202020204" pitchFamily="34" charset="0"/>
                <a:cs typeface="Times New Roman" panose="02020603050405020304" pitchFamily="18" charset="0"/>
              </a:rPr>
              <a:t>dev</a:t>
            </a:r>
            <a:r>
              <a:rPr lang="en-US" kern="100" dirty="0">
                <a:latin typeface="Arial" panose="020B0604020202020204" pitchFamily="34" charset="0"/>
                <a:ea typeface="Aptos" panose="020B0004020202020204" pitchFamily="34" charset="0"/>
                <a:cs typeface="Times New Roman" panose="02020603050405020304" pitchFamily="18" charset="0"/>
              </a:rPr>
              <a:t>)</a:t>
            </a:r>
          </a:p>
          <a:p>
            <a:pPr marL="0" marR="0">
              <a:lnSpc>
                <a:spcPct val="150000"/>
              </a:lnSpc>
              <a:spcAft>
                <a:spcPts val="800"/>
              </a:spcAft>
              <a:buNone/>
            </a:pPr>
            <a:r>
              <a:rPr lang="en-US" kern="100" dirty="0">
                <a:latin typeface="Arial" panose="020B0604020202020204" pitchFamily="34" charset="0"/>
                <a:ea typeface="Aptos" panose="020B0004020202020204" pitchFamily="34" charset="0"/>
                <a:cs typeface="Times New Roman" panose="02020603050405020304" pitchFamily="18" charset="0"/>
              </a:rPr>
              <a:t>F</a:t>
            </a:r>
            <a:r>
              <a:rPr lang="en-US" kern="100" baseline="-25000" dirty="0">
                <a:latin typeface="Arial" panose="020B0604020202020204" pitchFamily="34" charset="0"/>
                <a:ea typeface="Aptos" panose="020B0004020202020204" pitchFamily="34" charset="0"/>
                <a:cs typeface="Times New Roman" panose="02020603050405020304" pitchFamily="18" charset="0"/>
              </a:rPr>
              <a:t>dev </a:t>
            </a:r>
            <a:r>
              <a:rPr lang="en-US" kern="100" dirty="0">
                <a:latin typeface="Arial" panose="020B0604020202020204" pitchFamily="34" charset="0"/>
                <a:ea typeface="Aptos" panose="020B0004020202020204" pitchFamily="34" charset="0"/>
                <a:cs typeface="Times New Roman" panose="02020603050405020304" pitchFamily="18" charset="0"/>
              </a:rPr>
              <a:t> = Frequency deviation which dictates the highest &amp; lowest frequency of the Frequency Modulated carrier</a:t>
            </a:r>
          </a:p>
          <a:p>
            <a:pPr marL="0" marR="0">
              <a:lnSpc>
                <a:spcPct val="150000"/>
              </a:lnSpc>
              <a:spcAft>
                <a:spcPts val="800"/>
              </a:spcAft>
              <a:buNone/>
            </a:pPr>
            <a:r>
              <a:rPr lang="en-US" kern="100" dirty="0">
                <a:latin typeface="Arial" panose="020B0604020202020204" pitchFamily="34" charset="0"/>
                <a:ea typeface="Aptos" panose="020B0004020202020204" pitchFamily="34" charset="0"/>
                <a:cs typeface="Times New Roman" panose="02020603050405020304" pitchFamily="18" charset="0"/>
              </a:rPr>
              <a:t>And, it is the </a:t>
            </a:r>
            <a:r>
              <a:rPr lang="en-US" b="1" kern="100" dirty="0">
                <a:latin typeface="Arial" panose="020B0604020202020204" pitchFamily="34" charset="0"/>
                <a:ea typeface="Aptos" panose="020B0004020202020204" pitchFamily="34" charset="0"/>
                <a:cs typeface="Times New Roman" panose="02020603050405020304" pitchFamily="18" charset="0"/>
              </a:rPr>
              <a:t>Transmit Audio Drive Level </a:t>
            </a:r>
            <a:r>
              <a:rPr lang="en-US" kern="100" dirty="0">
                <a:latin typeface="Arial" panose="020B0604020202020204" pitchFamily="34" charset="0"/>
                <a:ea typeface="Aptos" panose="020B0004020202020204" pitchFamily="34" charset="0"/>
                <a:cs typeface="Times New Roman" panose="02020603050405020304" pitchFamily="18" charset="0"/>
              </a:rPr>
              <a:t>that sets the </a:t>
            </a:r>
            <a:r>
              <a:rPr lang="en-US" b="1" kern="100" dirty="0">
                <a:latin typeface="Arial" panose="020B0604020202020204" pitchFamily="34" charset="0"/>
                <a:ea typeface="Aptos" panose="020B0004020202020204" pitchFamily="34" charset="0"/>
                <a:cs typeface="Times New Roman" panose="02020603050405020304" pitchFamily="18" charset="0"/>
              </a:rPr>
              <a:t>Frequency Deviation</a:t>
            </a:r>
          </a:p>
          <a:p>
            <a:pPr marL="0" marR="0" algn="ctr">
              <a:lnSpc>
                <a:spcPct val="150000"/>
              </a:lnSpc>
              <a:spcAft>
                <a:spcPts val="800"/>
              </a:spcAft>
              <a:buNone/>
            </a:pPr>
            <a:endParaRPr lang="en-US" kern="100" dirty="0">
              <a:latin typeface="Arial" panose="020B0604020202020204" pitchFamily="34" charset="0"/>
              <a:ea typeface="Aptos" panose="020B0004020202020204" pitchFamily="34" charset="0"/>
              <a:cs typeface="Times New Roman" panose="02020603050405020304" pitchFamily="18" charset="0"/>
            </a:endParaRPr>
          </a:p>
          <a:p>
            <a:pPr marL="0" marR="0" algn="ctr">
              <a:lnSpc>
                <a:spcPct val="150000"/>
              </a:lnSpc>
              <a:spcAft>
                <a:spcPts val="800"/>
              </a:spcAft>
              <a:buNone/>
            </a:pPr>
            <a:endParaRPr lang="en-US" kern="100" dirty="0">
              <a:latin typeface="Aptos" panose="020B0004020202020204" pitchFamily="34" charset="0"/>
              <a:ea typeface="Aptos" panose="020B0004020202020204" pitchFamily="34" charset="0"/>
              <a:cs typeface="Times New Roman" panose="02020603050405020304" pitchFamily="18" charset="0"/>
            </a:endParaRPr>
          </a:p>
          <a:p>
            <a:pPr marL="0" indent="0">
              <a:buNone/>
            </a:pPr>
            <a:endParaRPr lang="en-US" dirty="0"/>
          </a:p>
        </p:txBody>
      </p:sp>
    </p:spTree>
    <p:extLst>
      <p:ext uri="{BB962C8B-B14F-4D97-AF65-F5344CB8AC3E}">
        <p14:creationId xmlns:p14="http://schemas.microsoft.com/office/powerpoint/2010/main" val="6638045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811392-994C-92B9-9E57-0BB8765BA48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479FEDF-B738-DE1D-32CE-7E668A887BEA}"/>
              </a:ext>
            </a:extLst>
          </p:cNvPr>
          <p:cNvSpPr>
            <a:spLocks noGrp="1"/>
          </p:cNvSpPr>
          <p:nvPr>
            <p:ph type="title"/>
          </p:nvPr>
        </p:nvSpPr>
        <p:spPr/>
        <p:txBody>
          <a:bodyPr>
            <a:normAutofit/>
          </a:bodyPr>
          <a:lstStyle/>
          <a:p>
            <a:pPr algn="ctr"/>
            <a:r>
              <a:rPr lang="en-US" sz="2800" b="1" dirty="0"/>
              <a:t>In amateur radio mobile and HT voice communications the </a:t>
            </a:r>
            <a:r>
              <a:rPr lang="en-US" sz="2800" b="1" kern="100" dirty="0">
                <a:latin typeface="Arial" panose="020B0604020202020204" pitchFamily="34" charset="0"/>
                <a:ea typeface="Aptos" panose="020B0004020202020204" pitchFamily="34" charset="0"/>
                <a:cs typeface="Times New Roman" panose="02020603050405020304" pitchFamily="18" charset="0"/>
              </a:rPr>
              <a:t>F</a:t>
            </a:r>
            <a:r>
              <a:rPr lang="en-US" sz="2800" b="1" kern="100" baseline="-25000" dirty="0">
                <a:latin typeface="Arial" panose="020B0604020202020204" pitchFamily="34" charset="0"/>
                <a:ea typeface="Aptos" panose="020B0004020202020204" pitchFamily="34" charset="0"/>
                <a:cs typeface="Times New Roman" panose="02020603050405020304" pitchFamily="18" charset="0"/>
              </a:rPr>
              <a:t>dev </a:t>
            </a:r>
            <a:r>
              <a:rPr lang="en-US" sz="2800" b="1" kern="100" dirty="0">
                <a:latin typeface="Arial" panose="020B0604020202020204" pitchFamily="34" charset="0"/>
                <a:ea typeface="Aptos" panose="020B0004020202020204" pitchFamily="34" charset="0"/>
                <a:cs typeface="Times New Roman" panose="02020603050405020304" pitchFamily="18" charset="0"/>
              </a:rPr>
              <a:t>typically does not exceed 5 kHz</a:t>
            </a:r>
            <a:r>
              <a:rPr lang="en-US" sz="2800" b="1" dirty="0"/>
              <a:t> </a:t>
            </a:r>
          </a:p>
        </p:txBody>
      </p:sp>
      <p:sp>
        <p:nvSpPr>
          <p:cNvPr id="3" name="Content Placeholder 2">
            <a:extLst>
              <a:ext uri="{FF2B5EF4-FFF2-40B4-BE49-F238E27FC236}">
                <a16:creationId xmlns:a16="http://schemas.microsoft.com/office/drawing/2014/main" id="{79EC2814-2B8C-E14D-CF49-846593105A61}"/>
              </a:ext>
            </a:extLst>
          </p:cNvPr>
          <p:cNvSpPr>
            <a:spLocks noGrp="1"/>
          </p:cNvSpPr>
          <p:nvPr>
            <p:ph idx="1"/>
          </p:nvPr>
        </p:nvSpPr>
        <p:spPr>
          <a:xfrm>
            <a:off x="739876" y="1859745"/>
            <a:ext cx="10985091" cy="4351338"/>
          </a:xfrm>
        </p:spPr>
        <p:txBody>
          <a:bodyPr>
            <a:normAutofit/>
          </a:bodyPr>
          <a:lstStyle/>
          <a:p>
            <a:pPr marL="0" marR="0" algn="ctr">
              <a:lnSpc>
                <a:spcPct val="100000"/>
              </a:lnSpc>
              <a:spcAft>
                <a:spcPts val="800"/>
              </a:spcAft>
              <a:buNone/>
            </a:pPr>
            <a:r>
              <a:rPr lang="en-US" b="1" kern="100" dirty="0">
                <a:latin typeface="Arial" panose="020B0604020202020204" pitchFamily="34" charset="0"/>
                <a:ea typeface="Aptos" panose="020B0004020202020204" pitchFamily="34" charset="0"/>
                <a:cs typeface="Times New Roman" panose="02020603050405020304" pitchFamily="18" charset="0"/>
              </a:rPr>
              <a:t>If the highest voice frequency is 3 kHz, using Carson’s Rule</a:t>
            </a:r>
          </a:p>
          <a:p>
            <a:pPr marL="0" marR="0" algn="ctr">
              <a:lnSpc>
                <a:spcPct val="100000"/>
              </a:lnSpc>
              <a:spcAft>
                <a:spcPts val="800"/>
              </a:spcAft>
              <a:buNone/>
            </a:pPr>
            <a:r>
              <a:rPr lang="en-US" kern="100" dirty="0">
                <a:latin typeface="Arial" panose="020B0604020202020204" pitchFamily="34" charset="0"/>
                <a:ea typeface="Aptos" panose="020B0004020202020204" pitchFamily="34" charset="0"/>
                <a:cs typeface="Times New Roman" panose="02020603050405020304" pitchFamily="18" charset="0"/>
              </a:rPr>
              <a:t>BW </a:t>
            </a:r>
            <a:r>
              <a:rPr lang="en-US" kern="100" baseline="-25000" dirty="0">
                <a:latin typeface="Arial" panose="020B0604020202020204" pitchFamily="34" charset="0"/>
                <a:ea typeface="Aptos" panose="020B0004020202020204" pitchFamily="34" charset="0"/>
                <a:cs typeface="Times New Roman" panose="02020603050405020304" pitchFamily="18" charset="0"/>
              </a:rPr>
              <a:t>FM TX</a:t>
            </a:r>
            <a:r>
              <a:rPr lang="en-US" kern="100" dirty="0">
                <a:latin typeface="Arial" panose="020B0604020202020204" pitchFamily="34" charset="0"/>
                <a:ea typeface="Aptos" panose="020B0004020202020204" pitchFamily="34" charset="0"/>
                <a:cs typeface="Times New Roman" panose="02020603050405020304" pitchFamily="18" charset="0"/>
              </a:rPr>
              <a:t>  = 2 x ( 3 kHz + 5 kHz)</a:t>
            </a:r>
          </a:p>
          <a:p>
            <a:pPr marL="0" marR="0" algn="ctr">
              <a:lnSpc>
                <a:spcPct val="100000"/>
              </a:lnSpc>
              <a:spcAft>
                <a:spcPts val="800"/>
              </a:spcAft>
              <a:buNone/>
            </a:pPr>
            <a:r>
              <a:rPr lang="en-US" kern="100" dirty="0">
                <a:latin typeface="Arial" panose="020B0604020202020204" pitchFamily="34" charset="0"/>
                <a:ea typeface="Aptos" panose="020B0004020202020204" pitchFamily="34" charset="0"/>
                <a:cs typeface="Times New Roman" panose="02020603050405020304" pitchFamily="18" charset="0"/>
              </a:rPr>
              <a:t>BW </a:t>
            </a:r>
            <a:r>
              <a:rPr lang="en-US" kern="100" baseline="-25000" dirty="0">
                <a:latin typeface="Arial" panose="020B0604020202020204" pitchFamily="34" charset="0"/>
                <a:ea typeface="Aptos" panose="020B0004020202020204" pitchFamily="34" charset="0"/>
                <a:cs typeface="Times New Roman" panose="02020603050405020304" pitchFamily="18" charset="0"/>
              </a:rPr>
              <a:t>FM TX </a:t>
            </a:r>
            <a:r>
              <a:rPr lang="en-US" kern="100" dirty="0">
                <a:latin typeface="Arial" panose="020B0604020202020204" pitchFamily="34" charset="0"/>
                <a:ea typeface="Aptos" panose="020B0004020202020204" pitchFamily="34" charset="0"/>
                <a:cs typeface="Times New Roman" panose="02020603050405020304" pitchFamily="18" charset="0"/>
              </a:rPr>
              <a:t>= 16 kHz</a:t>
            </a:r>
          </a:p>
          <a:p>
            <a:pPr marL="0" marR="0">
              <a:lnSpc>
                <a:spcPct val="100000"/>
              </a:lnSpc>
              <a:spcAft>
                <a:spcPts val="800"/>
              </a:spcAft>
              <a:buNone/>
            </a:pPr>
            <a:r>
              <a:rPr lang="en-US" kern="100" dirty="0">
                <a:latin typeface="Arial" panose="020B0604020202020204" pitchFamily="34" charset="0"/>
                <a:ea typeface="Aptos" panose="020B0004020202020204" pitchFamily="34" charset="0"/>
                <a:cs typeface="Times New Roman" panose="02020603050405020304" pitchFamily="18" charset="0"/>
              </a:rPr>
              <a:t>Where, the highest transmitted frequency = (Fc + 8 kHz)</a:t>
            </a:r>
          </a:p>
          <a:p>
            <a:pPr marL="0" marR="0">
              <a:lnSpc>
                <a:spcPct val="100000"/>
              </a:lnSpc>
              <a:spcAft>
                <a:spcPts val="800"/>
              </a:spcAft>
              <a:buNone/>
            </a:pPr>
            <a:r>
              <a:rPr lang="en-US" kern="100" dirty="0">
                <a:latin typeface="Arial" panose="020B0604020202020204" pitchFamily="34" charset="0"/>
                <a:ea typeface="Aptos" panose="020B0004020202020204" pitchFamily="34" charset="0"/>
                <a:cs typeface="Times New Roman" panose="02020603050405020304" pitchFamily="18" charset="0"/>
              </a:rPr>
              <a:t>And the lowest frequency transmitted frequency = (Fc – 8 kHz)</a:t>
            </a:r>
          </a:p>
          <a:p>
            <a:pPr marL="0" marR="0">
              <a:lnSpc>
                <a:spcPct val="100000"/>
              </a:lnSpc>
              <a:spcAft>
                <a:spcPts val="800"/>
              </a:spcAft>
              <a:buNone/>
            </a:pPr>
            <a:r>
              <a:rPr lang="en-US" kern="100" dirty="0">
                <a:latin typeface="Arial" panose="020B0604020202020204" pitchFamily="34" charset="0"/>
                <a:ea typeface="Aptos" panose="020B0004020202020204" pitchFamily="34" charset="0"/>
                <a:cs typeface="Times New Roman" panose="02020603050405020304" pitchFamily="18" charset="0"/>
              </a:rPr>
              <a:t>Typical amateur FM radios support 15 kHz  – 16 kHz voice transmissions</a:t>
            </a:r>
          </a:p>
          <a:p>
            <a:pPr marL="0" marR="0" algn="ctr">
              <a:lnSpc>
                <a:spcPct val="150000"/>
              </a:lnSpc>
              <a:spcAft>
                <a:spcPts val="800"/>
              </a:spcAft>
              <a:buNone/>
            </a:pPr>
            <a:endParaRPr lang="en-US" kern="100" dirty="0">
              <a:latin typeface="Arial" panose="020B0604020202020204" pitchFamily="34" charset="0"/>
              <a:ea typeface="Aptos" panose="020B0004020202020204" pitchFamily="34" charset="0"/>
              <a:cs typeface="Times New Roman" panose="02020603050405020304" pitchFamily="18" charset="0"/>
            </a:endParaRPr>
          </a:p>
          <a:p>
            <a:pPr marL="0" marR="0" algn="ctr">
              <a:lnSpc>
                <a:spcPct val="150000"/>
              </a:lnSpc>
              <a:spcAft>
                <a:spcPts val="800"/>
              </a:spcAft>
              <a:buNone/>
            </a:pPr>
            <a:endParaRPr lang="en-US" kern="100" dirty="0">
              <a:latin typeface="Aptos" panose="020B0004020202020204" pitchFamily="34" charset="0"/>
              <a:ea typeface="Aptos" panose="020B0004020202020204" pitchFamily="34" charset="0"/>
              <a:cs typeface="Times New Roman" panose="02020603050405020304" pitchFamily="18" charset="0"/>
            </a:endParaRPr>
          </a:p>
          <a:p>
            <a:pPr marL="0" indent="0">
              <a:buNone/>
            </a:pPr>
            <a:endParaRPr lang="en-US" dirty="0"/>
          </a:p>
        </p:txBody>
      </p:sp>
    </p:spTree>
    <p:extLst>
      <p:ext uri="{BB962C8B-B14F-4D97-AF65-F5344CB8AC3E}">
        <p14:creationId xmlns:p14="http://schemas.microsoft.com/office/powerpoint/2010/main" val="3720468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DC178C-4E23-9102-6554-8BA8A8A6BBF2}"/>
              </a:ext>
            </a:extLst>
          </p:cNvPr>
          <p:cNvSpPr>
            <a:spLocks noGrp="1"/>
          </p:cNvSpPr>
          <p:nvPr>
            <p:ph type="title"/>
          </p:nvPr>
        </p:nvSpPr>
        <p:spPr>
          <a:xfrm>
            <a:off x="838200" y="365125"/>
            <a:ext cx="10515600" cy="1460500"/>
          </a:xfrm>
        </p:spPr>
        <p:txBody>
          <a:bodyPr>
            <a:noAutofit/>
          </a:bodyPr>
          <a:lstStyle/>
          <a:p>
            <a:r>
              <a:rPr lang="en-US" sz="3600" b="1" dirty="0"/>
              <a:t>VARA FM Winlink data communications uses the same mobile and HT rigs we amateurs use for voice communications</a:t>
            </a:r>
          </a:p>
        </p:txBody>
      </p:sp>
      <p:sp>
        <p:nvSpPr>
          <p:cNvPr id="3" name="Content Placeholder 2">
            <a:extLst>
              <a:ext uri="{FF2B5EF4-FFF2-40B4-BE49-F238E27FC236}">
                <a16:creationId xmlns:a16="http://schemas.microsoft.com/office/drawing/2014/main" id="{2954B17D-3045-EF47-3315-AF22894AC520}"/>
              </a:ext>
            </a:extLst>
          </p:cNvPr>
          <p:cNvSpPr>
            <a:spLocks noGrp="1"/>
          </p:cNvSpPr>
          <p:nvPr>
            <p:ph idx="1"/>
          </p:nvPr>
        </p:nvSpPr>
        <p:spPr>
          <a:xfrm>
            <a:off x="838200" y="2141537"/>
            <a:ext cx="10515600" cy="4351338"/>
          </a:xfrm>
        </p:spPr>
        <p:txBody>
          <a:bodyPr/>
          <a:lstStyle/>
          <a:p>
            <a:pPr marL="0" indent="0">
              <a:buNone/>
            </a:pPr>
            <a:r>
              <a:rPr lang="en-US" sz="3600" dirty="0"/>
              <a:t>Therefore, the VARA FM Winlink transmission bandwidth must stay in the same 15 kHz to 16 kHz range so that the data message can be successfully recovered at the receiving station.</a:t>
            </a:r>
          </a:p>
          <a:p>
            <a:pPr marL="0" indent="0">
              <a:buNone/>
            </a:pPr>
            <a:endParaRPr lang="en-US" dirty="0"/>
          </a:p>
        </p:txBody>
      </p:sp>
    </p:spTree>
    <p:extLst>
      <p:ext uri="{BB962C8B-B14F-4D97-AF65-F5344CB8AC3E}">
        <p14:creationId xmlns:p14="http://schemas.microsoft.com/office/powerpoint/2010/main" val="6853269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E6F061-78D7-0337-62CE-2880BAF1DF40}"/>
              </a:ext>
            </a:extLst>
          </p:cNvPr>
          <p:cNvSpPr>
            <a:spLocks noGrp="1"/>
          </p:cNvSpPr>
          <p:nvPr>
            <p:ph type="title"/>
          </p:nvPr>
        </p:nvSpPr>
        <p:spPr/>
        <p:txBody>
          <a:bodyPr/>
          <a:lstStyle/>
          <a:p>
            <a:pPr algn="ctr"/>
            <a:r>
              <a:rPr lang="en-US" dirty="0"/>
              <a:t>Carson’s Rule applies to VARA FM Winlink data communications</a:t>
            </a:r>
          </a:p>
        </p:txBody>
      </p:sp>
      <p:sp>
        <p:nvSpPr>
          <p:cNvPr id="3" name="Content Placeholder 2">
            <a:extLst>
              <a:ext uri="{FF2B5EF4-FFF2-40B4-BE49-F238E27FC236}">
                <a16:creationId xmlns:a16="http://schemas.microsoft.com/office/drawing/2014/main" id="{F71A704A-0553-79B2-9F54-B7C09ABBA831}"/>
              </a:ext>
            </a:extLst>
          </p:cNvPr>
          <p:cNvSpPr>
            <a:spLocks noGrp="1"/>
          </p:cNvSpPr>
          <p:nvPr>
            <p:ph idx="1"/>
          </p:nvPr>
        </p:nvSpPr>
        <p:spPr>
          <a:xfrm>
            <a:off x="838199" y="1825625"/>
            <a:ext cx="10916265" cy="4351338"/>
          </a:xfrm>
        </p:spPr>
        <p:txBody>
          <a:bodyPr/>
          <a:lstStyle/>
          <a:p>
            <a:pPr marL="0" indent="0">
              <a:buNone/>
            </a:pPr>
            <a:r>
              <a:rPr lang="en-US" b="1" kern="100" dirty="0">
                <a:latin typeface="Arial" panose="020B0604020202020204" pitchFamily="34" charset="0"/>
                <a:ea typeface="Aptos" panose="020B0004020202020204" pitchFamily="34" charset="0"/>
                <a:cs typeface="Times New Roman" panose="02020603050405020304" pitchFamily="18" charset="0"/>
              </a:rPr>
              <a:t>Carson’s Rule:  </a:t>
            </a:r>
            <a:r>
              <a:rPr lang="en-US" kern="100" dirty="0">
                <a:latin typeface="Arial" panose="020B0604020202020204" pitchFamily="34" charset="0"/>
                <a:ea typeface="Aptos" panose="020B0004020202020204" pitchFamily="34" charset="0"/>
                <a:cs typeface="Times New Roman" panose="02020603050405020304" pitchFamily="18" charset="0"/>
              </a:rPr>
              <a:t>BW </a:t>
            </a:r>
            <a:r>
              <a:rPr lang="en-US" kern="100" baseline="-25000" dirty="0">
                <a:latin typeface="Arial" panose="020B0604020202020204" pitchFamily="34" charset="0"/>
                <a:ea typeface="Aptos" panose="020B0004020202020204" pitchFamily="34" charset="0"/>
                <a:cs typeface="Times New Roman" panose="02020603050405020304" pitchFamily="18" charset="0"/>
              </a:rPr>
              <a:t>FM TX</a:t>
            </a:r>
            <a:r>
              <a:rPr lang="en-US" kern="100" dirty="0">
                <a:latin typeface="Arial" panose="020B0604020202020204" pitchFamily="34" charset="0"/>
                <a:ea typeface="Aptos" panose="020B0004020202020204" pitchFamily="34" charset="0"/>
                <a:cs typeface="Times New Roman" panose="02020603050405020304" pitchFamily="18" charset="0"/>
              </a:rPr>
              <a:t>  = 2 x (Baseband Audio BW + F</a:t>
            </a:r>
            <a:r>
              <a:rPr lang="en-US" kern="100" baseline="-25000" dirty="0">
                <a:latin typeface="Arial" panose="020B0604020202020204" pitchFamily="34" charset="0"/>
                <a:ea typeface="Aptos" panose="020B0004020202020204" pitchFamily="34" charset="0"/>
                <a:cs typeface="Times New Roman" panose="02020603050405020304" pitchFamily="18" charset="0"/>
              </a:rPr>
              <a:t>dev</a:t>
            </a:r>
            <a:r>
              <a:rPr lang="en-US" kern="100" dirty="0">
                <a:latin typeface="Arial" panose="020B0604020202020204" pitchFamily="34" charset="0"/>
                <a:ea typeface="Aptos" panose="020B0004020202020204" pitchFamily="34" charset="0"/>
                <a:cs typeface="Times New Roman" panose="02020603050405020304" pitchFamily="18" charset="0"/>
              </a:rPr>
              <a:t>)</a:t>
            </a:r>
          </a:p>
          <a:p>
            <a:pPr marL="0" indent="0">
              <a:buNone/>
            </a:pPr>
            <a:endParaRPr lang="en-US" kern="100" dirty="0">
              <a:latin typeface="Arial" panose="020B0604020202020204" pitchFamily="34" charset="0"/>
              <a:ea typeface="Aptos" panose="020B0004020202020204" pitchFamily="34" charset="0"/>
              <a:cs typeface="Times New Roman" panose="02020603050405020304" pitchFamily="18" charset="0"/>
            </a:endParaRPr>
          </a:p>
          <a:p>
            <a:pPr marL="0" indent="0">
              <a:buNone/>
            </a:pPr>
            <a:r>
              <a:rPr lang="en-US" kern="100" dirty="0">
                <a:latin typeface="Arial" panose="020B0604020202020204" pitchFamily="34" charset="0"/>
                <a:ea typeface="Aptos" panose="020B0004020202020204" pitchFamily="34" charset="0"/>
                <a:cs typeface="Times New Roman" panose="02020603050405020304" pitchFamily="18" charset="0"/>
              </a:rPr>
              <a:t>What is the VARA FM Winlink Baseband Bandwidth?</a:t>
            </a:r>
          </a:p>
          <a:p>
            <a:pPr marL="0" indent="0">
              <a:buNone/>
            </a:pPr>
            <a:endParaRPr lang="en-US" kern="100" dirty="0">
              <a:latin typeface="Arial" panose="020B0604020202020204" pitchFamily="34" charset="0"/>
              <a:ea typeface="Aptos" panose="020B0004020202020204" pitchFamily="34" charset="0"/>
              <a:cs typeface="Times New Roman" panose="02020603050405020304" pitchFamily="18" charset="0"/>
            </a:endParaRPr>
          </a:p>
          <a:p>
            <a:pPr marL="0" indent="0">
              <a:buNone/>
            </a:pPr>
            <a:r>
              <a:rPr lang="en-US" kern="100" dirty="0">
                <a:latin typeface="Arial" panose="020B0604020202020204" pitchFamily="34" charset="0"/>
                <a:ea typeface="Aptos" panose="020B0004020202020204" pitchFamily="34" charset="0"/>
                <a:cs typeface="Times New Roman" panose="02020603050405020304" pitchFamily="18" charset="0"/>
              </a:rPr>
              <a:t>Specifically, what is the VARA FM NARROW Baseband Bandwidth?</a:t>
            </a:r>
          </a:p>
          <a:p>
            <a:pPr marL="0" indent="0">
              <a:buNone/>
            </a:pPr>
            <a:endParaRPr lang="en-US" kern="100" dirty="0">
              <a:latin typeface="Arial" panose="020B0604020202020204" pitchFamily="34" charset="0"/>
              <a:ea typeface="Aptos" panose="020B0004020202020204" pitchFamily="34" charset="0"/>
              <a:cs typeface="Times New Roman" panose="02020603050405020304" pitchFamily="18" charset="0"/>
            </a:endParaRPr>
          </a:p>
          <a:p>
            <a:pPr marL="0" indent="0">
              <a:buNone/>
            </a:pPr>
            <a:r>
              <a:rPr lang="en-US" i="1" kern="100" dirty="0">
                <a:latin typeface="Arial" panose="020B0604020202020204" pitchFamily="34" charset="0"/>
                <a:ea typeface="Aptos" panose="020B0004020202020204" pitchFamily="34" charset="0"/>
                <a:cs typeface="Times New Roman" panose="02020603050405020304" pitchFamily="18" charset="0"/>
              </a:rPr>
              <a:t>We’ll address the VARA FM WIDE Baseband Bandwidth, later.</a:t>
            </a:r>
          </a:p>
          <a:p>
            <a:endParaRPr lang="en-US" dirty="0"/>
          </a:p>
        </p:txBody>
      </p:sp>
    </p:spTree>
    <p:extLst>
      <p:ext uri="{BB962C8B-B14F-4D97-AF65-F5344CB8AC3E}">
        <p14:creationId xmlns:p14="http://schemas.microsoft.com/office/powerpoint/2010/main" val="61184523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1072</TotalTime>
  <Words>1162</Words>
  <Application>Microsoft Office PowerPoint</Application>
  <PresentationFormat>Widescreen</PresentationFormat>
  <Paragraphs>103</Paragraphs>
  <Slides>21</Slides>
  <Notes>0</Notes>
  <HiddenSlides>0</HiddenSlides>
  <MMClips>0</MMClips>
  <ScaleCrop>false</ScaleCrop>
  <HeadingPairs>
    <vt:vector size="8" baseType="variant">
      <vt:variant>
        <vt:lpstr>Fonts Used</vt:lpstr>
      </vt:variant>
      <vt:variant>
        <vt:i4>3</vt:i4>
      </vt:variant>
      <vt:variant>
        <vt:lpstr>Theme</vt:lpstr>
      </vt:variant>
      <vt:variant>
        <vt:i4>1</vt:i4>
      </vt:variant>
      <vt:variant>
        <vt:lpstr>Embedded OLE Servers</vt:lpstr>
      </vt:variant>
      <vt:variant>
        <vt:i4>1</vt:i4>
      </vt:variant>
      <vt:variant>
        <vt:lpstr>Slide Titles</vt:lpstr>
      </vt:variant>
      <vt:variant>
        <vt:i4>21</vt:i4>
      </vt:variant>
    </vt:vector>
  </HeadingPairs>
  <TitlesOfParts>
    <vt:vector size="26" baseType="lpstr">
      <vt:lpstr>Aptos</vt:lpstr>
      <vt:lpstr>Aptos Display</vt:lpstr>
      <vt:lpstr>Arial</vt:lpstr>
      <vt:lpstr>Office Theme</vt:lpstr>
      <vt:lpstr>Visio.Drawing.15</vt:lpstr>
      <vt:lpstr>What does Auto Tune actually do?</vt:lpstr>
      <vt:lpstr>PowerPoint Presentation</vt:lpstr>
      <vt:lpstr>Auto Tune sets the Frequency Deviation (Fdev)  of the FM Carrier </vt:lpstr>
      <vt:lpstr>What controls the Fdev ?</vt:lpstr>
      <vt:lpstr>PowerPoint Presentation</vt:lpstr>
      <vt:lpstr>This can be illustrated using Carson’s Rule The FM Carrier Bandwidth is approximated by Carson’s Rule</vt:lpstr>
      <vt:lpstr>In amateur radio mobile and HT voice communications the Fdev typically does not exceed 5 kHz </vt:lpstr>
      <vt:lpstr>VARA FM Winlink data communications uses the same mobile and HT rigs we amateurs use for voice communications</vt:lpstr>
      <vt:lpstr>Carson’s Rule applies to VARA FM Winlink data communications</vt:lpstr>
      <vt:lpstr>Deriving the VARA FM Winlink Baseband Audio Bandwidth Baseband Audio BW = (symbol rate) x (number of carriers)</vt:lpstr>
      <vt:lpstr>For VARA FM NARROW communications the frequency deviation should not exceed 5 kHz</vt:lpstr>
      <vt:lpstr>Overdriving the Transmit Audio Amplitude will cause the Fdev to exceed 5 kHz</vt:lpstr>
      <vt:lpstr>In this example the transmit audio is over driven such that Fdev  = 10 kHz BW FM TX  = 25 kHz </vt:lpstr>
      <vt:lpstr>So how do we keep this from happening?</vt:lpstr>
      <vt:lpstr>How do we calibrate our VARA FM Winlink Station?</vt:lpstr>
      <vt:lpstr>So what is the Auto Tune operation doing to help us calibrate our VARA FM WL Station</vt:lpstr>
      <vt:lpstr>Auto Tune gradually increases the Transmit Audio Drive Level by increasing the Terminal Node Controller’s Drive Level</vt:lpstr>
      <vt:lpstr>PowerPoint Presentation</vt:lpstr>
      <vt:lpstr>So what about VARA FM WIDE?</vt:lpstr>
      <vt:lpstr>Deriving the VARA FM Winlink Baseband Audio Bandwidth Baseband Audio BW = (symbol rate) x (number of carriers)</vt:lpstr>
      <vt:lpstr>For VARA FM WIDE communications the frequency deviation should not exceed 3 kHz</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James Frazier</dc:creator>
  <cp:lastModifiedBy>James Frazier</cp:lastModifiedBy>
  <cp:revision>50</cp:revision>
  <cp:lastPrinted>2026-07-28T14:08:06Z</cp:lastPrinted>
  <dcterms:created xsi:type="dcterms:W3CDTF">2026-07-27T20:04:53Z</dcterms:created>
  <dcterms:modified xsi:type="dcterms:W3CDTF">2026-07-29T03:44:19Z</dcterms:modified>
</cp:coreProperties>
</file>