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81" r:id="rId4"/>
    <p:sldId id="282" r:id="rId5"/>
    <p:sldId id="286" r:id="rId6"/>
    <p:sldId id="287" r:id="rId7"/>
    <p:sldId id="288" r:id="rId8"/>
    <p:sldId id="284" r:id="rId9"/>
    <p:sldId id="283" r:id="rId10"/>
    <p:sldId id="285" r:id="rId11"/>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5" d="100"/>
          <a:sy n="65" d="100"/>
        </p:scale>
        <p:origin x="93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236E1-44EF-D8F2-31CC-320A1B801F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1FCED3F-1471-C4E6-921B-52E748D842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2C865B-6268-3B38-8371-3E083D1109B1}"/>
              </a:ext>
            </a:extLst>
          </p:cNvPr>
          <p:cNvSpPr>
            <a:spLocks noGrp="1"/>
          </p:cNvSpPr>
          <p:nvPr>
            <p:ph type="dt" sz="half" idx="10"/>
          </p:nvPr>
        </p:nvSpPr>
        <p:spPr/>
        <p:txBody>
          <a:bodyPr/>
          <a:lstStyle/>
          <a:p>
            <a:fld id="{5E100BCD-D851-4A88-8C3E-9276674DC574}" type="datetimeFigureOut">
              <a:rPr lang="en-US" smtClean="0"/>
              <a:t>7/28/2026</a:t>
            </a:fld>
            <a:endParaRPr lang="en-US"/>
          </a:p>
        </p:txBody>
      </p:sp>
      <p:sp>
        <p:nvSpPr>
          <p:cNvPr id="5" name="Footer Placeholder 4">
            <a:extLst>
              <a:ext uri="{FF2B5EF4-FFF2-40B4-BE49-F238E27FC236}">
                <a16:creationId xmlns:a16="http://schemas.microsoft.com/office/drawing/2014/main" id="{5B12E9B1-C29E-2185-B24B-A46B2EC7F5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160135-FA37-4D10-DFDA-DA005D044769}"/>
              </a:ext>
            </a:extLst>
          </p:cNvPr>
          <p:cNvSpPr>
            <a:spLocks noGrp="1"/>
          </p:cNvSpPr>
          <p:nvPr>
            <p:ph type="sldNum" sz="quarter" idx="12"/>
          </p:nvPr>
        </p:nvSpPr>
        <p:spPr/>
        <p:txBody>
          <a:bodyPr/>
          <a:lstStyle/>
          <a:p>
            <a:fld id="{3A671924-A0D8-4489-BB29-0EC3FD07611C}" type="slidenum">
              <a:rPr lang="en-US" smtClean="0"/>
              <a:t>‹#›</a:t>
            </a:fld>
            <a:endParaRPr lang="en-US"/>
          </a:p>
        </p:txBody>
      </p:sp>
    </p:spTree>
    <p:extLst>
      <p:ext uri="{BB962C8B-B14F-4D97-AF65-F5344CB8AC3E}">
        <p14:creationId xmlns:p14="http://schemas.microsoft.com/office/powerpoint/2010/main" val="1196407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F6E68-E0DF-C54B-CBBD-03A5106B893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5AB9802-AA6D-1459-86CA-F2A65D88A14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E4D8E5-1777-AD22-D30A-BF0B275489D3}"/>
              </a:ext>
            </a:extLst>
          </p:cNvPr>
          <p:cNvSpPr>
            <a:spLocks noGrp="1"/>
          </p:cNvSpPr>
          <p:nvPr>
            <p:ph type="dt" sz="half" idx="10"/>
          </p:nvPr>
        </p:nvSpPr>
        <p:spPr/>
        <p:txBody>
          <a:bodyPr/>
          <a:lstStyle/>
          <a:p>
            <a:fld id="{5E100BCD-D851-4A88-8C3E-9276674DC574}" type="datetimeFigureOut">
              <a:rPr lang="en-US" smtClean="0"/>
              <a:t>7/28/2026</a:t>
            </a:fld>
            <a:endParaRPr lang="en-US"/>
          </a:p>
        </p:txBody>
      </p:sp>
      <p:sp>
        <p:nvSpPr>
          <p:cNvPr id="5" name="Footer Placeholder 4">
            <a:extLst>
              <a:ext uri="{FF2B5EF4-FFF2-40B4-BE49-F238E27FC236}">
                <a16:creationId xmlns:a16="http://schemas.microsoft.com/office/drawing/2014/main" id="{A6E12EDE-0D0A-54C0-CE45-94409A14B3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C1DEA0-0FDB-DA82-973E-96C899287A97}"/>
              </a:ext>
            </a:extLst>
          </p:cNvPr>
          <p:cNvSpPr>
            <a:spLocks noGrp="1"/>
          </p:cNvSpPr>
          <p:nvPr>
            <p:ph type="sldNum" sz="quarter" idx="12"/>
          </p:nvPr>
        </p:nvSpPr>
        <p:spPr/>
        <p:txBody>
          <a:bodyPr/>
          <a:lstStyle/>
          <a:p>
            <a:fld id="{3A671924-A0D8-4489-BB29-0EC3FD07611C}" type="slidenum">
              <a:rPr lang="en-US" smtClean="0"/>
              <a:t>‹#›</a:t>
            </a:fld>
            <a:endParaRPr lang="en-US"/>
          </a:p>
        </p:txBody>
      </p:sp>
    </p:spTree>
    <p:extLst>
      <p:ext uri="{BB962C8B-B14F-4D97-AF65-F5344CB8AC3E}">
        <p14:creationId xmlns:p14="http://schemas.microsoft.com/office/powerpoint/2010/main" val="346287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89FD52-4FC2-EDE5-81CE-E46AD1CDF44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B96E828-2DFD-F33A-D0FD-282F5FD2852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6052E7-8B98-EC4A-F022-7B483B243E2B}"/>
              </a:ext>
            </a:extLst>
          </p:cNvPr>
          <p:cNvSpPr>
            <a:spLocks noGrp="1"/>
          </p:cNvSpPr>
          <p:nvPr>
            <p:ph type="dt" sz="half" idx="10"/>
          </p:nvPr>
        </p:nvSpPr>
        <p:spPr/>
        <p:txBody>
          <a:bodyPr/>
          <a:lstStyle/>
          <a:p>
            <a:fld id="{5E100BCD-D851-4A88-8C3E-9276674DC574}" type="datetimeFigureOut">
              <a:rPr lang="en-US" smtClean="0"/>
              <a:t>7/28/2026</a:t>
            </a:fld>
            <a:endParaRPr lang="en-US"/>
          </a:p>
        </p:txBody>
      </p:sp>
      <p:sp>
        <p:nvSpPr>
          <p:cNvPr id="5" name="Footer Placeholder 4">
            <a:extLst>
              <a:ext uri="{FF2B5EF4-FFF2-40B4-BE49-F238E27FC236}">
                <a16:creationId xmlns:a16="http://schemas.microsoft.com/office/drawing/2014/main" id="{315FB56D-29F3-4363-74D9-B71ADA5687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4BB8B9-7FA5-DBEA-2065-1AD05E9D9B01}"/>
              </a:ext>
            </a:extLst>
          </p:cNvPr>
          <p:cNvSpPr>
            <a:spLocks noGrp="1"/>
          </p:cNvSpPr>
          <p:nvPr>
            <p:ph type="sldNum" sz="quarter" idx="12"/>
          </p:nvPr>
        </p:nvSpPr>
        <p:spPr/>
        <p:txBody>
          <a:bodyPr/>
          <a:lstStyle/>
          <a:p>
            <a:fld id="{3A671924-A0D8-4489-BB29-0EC3FD07611C}" type="slidenum">
              <a:rPr lang="en-US" smtClean="0"/>
              <a:t>‹#›</a:t>
            </a:fld>
            <a:endParaRPr lang="en-US"/>
          </a:p>
        </p:txBody>
      </p:sp>
    </p:spTree>
    <p:extLst>
      <p:ext uri="{BB962C8B-B14F-4D97-AF65-F5344CB8AC3E}">
        <p14:creationId xmlns:p14="http://schemas.microsoft.com/office/powerpoint/2010/main" val="4014919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5EDD4-772E-8DBF-D73A-41F9CA60B0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7EE2B7-106A-B31E-5EFD-4317BD08D9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8D810A-54A1-80DF-775E-0B0AA5D3CB39}"/>
              </a:ext>
            </a:extLst>
          </p:cNvPr>
          <p:cNvSpPr>
            <a:spLocks noGrp="1"/>
          </p:cNvSpPr>
          <p:nvPr>
            <p:ph type="dt" sz="half" idx="10"/>
          </p:nvPr>
        </p:nvSpPr>
        <p:spPr/>
        <p:txBody>
          <a:bodyPr/>
          <a:lstStyle/>
          <a:p>
            <a:fld id="{5E100BCD-D851-4A88-8C3E-9276674DC574}" type="datetimeFigureOut">
              <a:rPr lang="en-US" smtClean="0"/>
              <a:t>7/28/2026</a:t>
            </a:fld>
            <a:endParaRPr lang="en-US"/>
          </a:p>
        </p:txBody>
      </p:sp>
      <p:sp>
        <p:nvSpPr>
          <p:cNvPr id="5" name="Footer Placeholder 4">
            <a:extLst>
              <a:ext uri="{FF2B5EF4-FFF2-40B4-BE49-F238E27FC236}">
                <a16:creationId xmlns:a16="http://schemas.microsoft.com/office/drawing/2014/main" id="{93B57762-7CF8-D535-3862-E4C7789457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F9C9FD-8B6A-FD68-0BB9-C506DEC456E1}"/>
              </a:ext>
            </a:extLst>
          </p:cNvPr>
          <p:cNvSpPr>
            <a:spLocks noGrp="1"/>
          </p:cNvSpPr>
          <p:nvPr>
            <p:ph type="sldNum" sz="quarter" idx="12"/>
          </p:nvPr>
        </p:nvSpPr>
        <p:spPr/>
        <p:txBody>
          <a:bodyPr/>
          <a:lstStyle/>
          <a:p>
            <a:fld id="{3A671924-A0D8-4489-BB29-0EC3FD07611C}" type="slidenum">
              <a:rPr lang="en-US" smtClean="0"/>
              <a:t>‹#›</a:t>
            </a:fld>
            <a:endParaRPr lang="en-US"/>
          </a:p>
        </p:txBody>
      </p:sp>
    </p:spTree>
    <p:extLst>
      <p:ext uri="{BB962C8B-B14F-4D97-AF65-F5344CB8AC3E}">
        <p14:creationId xmlns:p14="http://schemas.microsoft.com/office/powerpoint/2010/main" val="3534974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EA6E0-B9A1-7181-51EA-AFFB9F80EA6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3B3EC2D-C9DB-D198-03F1-38C29905B56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18345E3-397A-8457-D7CA-B4BC625728DC}"/>
              </a:ext>
            </a:extLst>
          </p:cNvPr>
          <p:cNvSpPr>
            <a:spLocks noGrp="1"/>
          </p:cNvSpPr>
          <p:nvPr>
            <p:ph type="dt" sz="half" idx="10"/>
          </p:nvPr>
        </p:nvSpPr>
        <p:spPr/>
        <p:txBody>
          <a:bodyPr/>
          <a:lstStyle/>
          <a:p>
            <a:fld id="{5E100BCD-D851-4A88-8C3E-9276674DC574}" type="datetimeFigureOut">
              <a:rPr lang="en-US" smtClean="0"/>
              <a:t>7/28/2026</a:t>
            </a:fld>
            <a:endParaRPr lang="en-US"/>
          </a:p>
        </p:txBody>
      </p:sp>
      <p:sp>
        <p:nvSpPr>
          <p:cNvPr id="5" name="Footer Placeholder 4">
            <a:extLst>
              <a:ext uri="{FF2B5EF4-FFF2-40B4-BE49-F238E27FC236}">
                <a16:creationId xmlns:a16="http://schemas.microsoft.com/office/drawing/2014/main" id="{0FFE467C-4473-2DDF-F109-542345070A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D22903-2D48-A287-FE94-A96C5E0E46D4}"/>
              </a:ext>
            </a:extLst>
          </p:cNvPr>
          <p:cNvSpPr>
            <a:spLocks noGrp="1"/>
          </p:cNvSpPr>
          <p:nvPr>
            <p:ph type="sldNum" sz="quarter" idx="12"/>
          </p:nvPr>
        </p:nvSpPr>
        <p:spPr/>
        <p:txBody>
          <a:bodyPr/>
          <a:lstStyle/>
          <a:p>
            <a:fld id="{3A671924-A0D8-4489-BB29-0EC3FD07611C}" type="slidenum">
              <a:rPr lang="en-US" smtClean="0"/>
              <a:t>‹#›</a:t>
            </a:fld>
            <a:endParaRPr lang="en-US"/>
          </a:p>
        </p:txBody>
      </p:sp>
    </p:spTree>
    <p:extLst>
      <p:ext uri="{BB962C8B-B14F-4D97-AF65-F5344CB8AC3E}">
        <p14:creationId xmlns:p14="http://schemas.microsoft.com/office/powerpoint/2010/main" val="34314507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61A29-574C-EAFF-C74A-5B7C355D76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2E723-A845-8238-84AD-7D1794961E5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CFA424D-A699-D4E6-7843-BCD2729849A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25A67C6-D195-D9B4-F478-8DBCBF7949F1}"/>
              </a:ext>
            </a:extLst>
          </p:cNvPr>
          <p:cNvSpPr>
            <a:spLocks noGrp="1"/>
          </p:cNvSpPr>
          <p:nvPr>
            <p:ph type="dt" sz="half" idx="10"/>
          </p:nvPr>
        </p:nvSpPr>
        <p:spPr/>
        <p:txBody>
          <a:bodyPr/>
          <a:lstStyle/>
          <a:p>
            <a:fld id="{5E100BCD-D851-4A88-8C3E-9276674DC574}" type="datetimeFigureOut">
              <a:rPr lang="en-US" smtClean="0"/>
              <a:t>7/28/2026</a:t>
            </a:fld>
            <a:endParaRPr lang="en-US"/>
          </a:p>
        </p:txBody>
      </p:sp>
      <p:sp>
        <p:nvSpPr>
          <p:cNvPr id="6" name="Footer Placeholder 5">
            <a:extLst>
              <a:ext uri="{FF2B5EF4-FFF2-40B4-BE49-F238E27FC236}">
                <a16:creationId xmlns:a16="http://schemas.microsoft.com/office/drawing/2014/main" id="{9F72F1AB-9B2E-4484-EF59-39BCCFA975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E70C38-2DAF-6533-5AFE-8BEA15179CC2}"/>
              </a:ext>
            </a:extLst>
          </p:cNvPr>
          <p:cNvSpPr>
            <a:spLocks noGrp="1"/>
          </p:cNvSpPr>
          <p:nvPr>
            <p:ph type="sldNum" sz="quarter" idx="12"/>
          </p:nvPr>
        </p:nvSpPr>
        <p:spPr/>
        <p:txBody>
          <a:bodyPr/>
          <a:lstStyle/>
          <a:p>
            <a:fld id="{3A671924-A0D8-4489-BB29-0EC3FD07611C}" type="slidenum">
              <a:rPr lang="en-US" smtClean="0"/>
              <a:t>‹#›</a:t>
            </a:fld>
            <a:endParaRPr lang="en-US"/>
          </a:p>
        </p:txBody>
      </p:sp>
    </p:spTree>
    <p:extLst>
      <p:ext uri="{BB962C8B-B14F-4D97-AF65-F5344CB8AC3E}">
        <p14:creationId xmlns:p14="http://schemas.microsoft.com/office/powerpoint/2010/main" val="30238248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4FFE6F-DEF7-C20C-BEFB-38E428DE8FE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674FF5E-EEF0-D68D-2ED6-8A1658B6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D34F456-1A3A-DCA6-028F-BBD2E59905D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2D5995-D238-F704-5514-72B407487EC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BE5FB7F-6B71-9C49-A859-6C9868F6C2E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05726CA-2201-53C1-B884-2FC05E403049}"/>
              </a:ext>
            </a:extLst>
          </p:cNvPr>
          <p:cNvSpPr>
            <a:spLocks noGrp="1"/>
          </p:cNvSpPr>
          <p:nvPr>
            <p:ph type="dt" sz="half" idx="10"/>
          </p:nvPr>
        </p:nvSpPr>
        <p:spPr/>
        <p:txBody>
          <a:bodyPr/>
          <a:lstStyle/>
          <a:p>
            <a:fld id="{5E100BCD-D851-4A88-8C3E-9276674DC574}" type="datetimeFigureOut">
              <a:rPr lang="en-US" smtClean="0"/>
              <a:t>7/28/2026</a:t>
            </a:fld>
            <a:endParaRPr lang="en-US"/>
          </a:p>
        </p:txBody>
      </p:sp>
      <p:sp>
        <p:nvSpPr>
          <p:cNvPr id="8" name="Footer Placeholder 7">
            <a:extLst>
              <a:ext uri="{FF2B5EF4-FFF2-40B4-BE49-F238E27FC236}">
                <a16:creationId xmlns:a16="http://schemas.microsoft.com/office/drawing/2014/main" id="{555B308A-213E-22B6-5E02-889692D9C47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3013FEF-3F6E-8137-F626-21EB3B568625}"/>
              </a:ext>
            </a:extLst>
          </p:cNvPr>
          <p:cNvSpPr>
            <a:spLocks noGrp="1"/>
          </p:cNvSpPr>
          <p:nvPr>
            <p:ph type="sldNum" sz="quarter" idx="12"/>
          </p:nvPr>
        </p:nvSpPr>
        <p:spPr/>
        <p:txBody>
          <a:bodyPr/>
          <a:lstStyle/>
          <a:p>
            <a:fld id="{3A671924-A0D8-4489-BB29-0EC3FD07611C}" type="slidenum">
              <a:rPr lang="en-US" smtClean="0"/>
              <a:t>‹#›</a:t>
            </a:fld>
            <a:endParaRPr lang="en-US"/>
          </a:p>
        </p:txBody>
      </p:sp>
    </p:spTree>
    <p:extLst>
      <p:ext uri="{BB962C8B-B14F-4D97-AF65-F5344CB8AC3E}">
        <p14:creationId xmlns:p14="http://schemas.microsoft.com/office/powerpoint/2010/main" val="854411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CD266C-B2C4-4A9F-9059-E7B1A2207B6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7FC711C-8B4C-315D-0CA3-4CC1879EA35B}"/>
              </a:ext>
            </a:extLst>
          </p:cNvPr>
          <p:cNvSpPr>
            <a:spLocks noGrp="1"/>
          </p:cNvSpPr>
          <p:nvPr>
            <p:ph type="dt" sz="half" idx="10"/>
          </p:nvPr>
        </p:nvSpPr>
        <p:spPr/>
        <p:txBody>
          <a:bodyPr/>
          <a:lstStyle/>
          <a:p>
            <a:fld id="{5E100BCD-D851-4A88-8C3E-9276674DC574}" type="datetimeFigureOut">
              <a:rPr lang="en-US" smtClean="0"/>
              <a:t>7/28/2026</a:t>
            </a:fld>
            <a:endParaRPr lang="en-US"/>
          </a:p>
        </p:txBody>
      </p:sp>
      <p:sp>
        <p:nvSpPr>
          <p:cNvPr id="4" name="Footer Placeholder 3">
            <a:extLst>
              <a:ext uri="{FF2B5EF4-FFF2-40B4-BE49-F238E27FC236}">
                <a16:creationId xmlns:a16="http://schemas.microsoft.com/office/drawing/2014/main" id="{9A426E51-7DCE-3595-E7B1-C9D857B6EE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408A610-C65C-DA62-55FB-C08A922B34E5}"/>
              </a:ext>
            </a:extLst>
          </p:cNvPr>
          <p:cNvSpPr>
            <a:spLocks noGrp="1"/>
          </p:cNvSpPr>
          <p:nvPr>
            <p:ph type="sldNum" sz="quarter" idx="12"/>
          </p:nvPr>
        </p:nvSpPr>
        <p:spPr/>
        <p:txBody>
          <a:bodyPr/>
          <a:lstStyle/>
          <a:p>
            <a:fld id="{3A671924-A0D8-4489-BB29-0EC3FD07611C}" type="slidenum">
              <a:rPr lang="en-US" smtClean="0"/>
              <a:t>‹#›</a:t>
            </a:fld>
            <a:endParaRPr lang="en-US"/>
          </a:p>
        </p:txBody>
      </p:sp>
    </p:spTree>
    <p:extLst>
      <p:ext uri="{BB962C8B-B14F-4D97-AF65-F5344CB8AC3E}">
        <p14:creationId xmlns:p14="http://schemas.microsoft.com/office/powerpoint/2010/main" val="1504919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CC55FC-F255-B0C5-18C7-F68D76465269}"/>
              </a:ext>
            </a:extLst>
          </p:cNvPr>
          <p:cNvSpPr>
            <a:spLocks noGrp="1"/>
          </p:cNvSpPr>
          <p:nvPr>
            <p:ph type="dt" sz="half" idx="10"/>
          </p:nvPr>
        </p:nvSpPr>
        <p:spPr/>
        <p:txBody>
          <a:bodyPr/>
          <a:lstStyle/>
          <a:p>
            <a:fld id="{5E100BCD-D851-4A88-8C3E-9276674DC574}" type="datetimeFigureOut">
              <a:rPr lang="en-US" smtClean="0"/>
              <a:t>7/28/2026</a:t>
            </a:fld>
            <a:endParaRPr lang="en-US"/>
          </a:p>
        </p:txBody>
      </p:sp>
      <p:sp>
        <p:nvSpPr>
          <p:cNvPr id="3" name="Footer Placeholder 2">
            <a:extLst>
              <a:ext uri="{FF2B5EF4-FFF2-40B4-BE49-F238E27FC236}">
                <a16:creationId xmlns:a16="http://schemas.microsoft.com/office/drawing/2014/main" id="{D1CD6F71-440A-43B8-5BAE-18F89E57385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35B7E8-FEE6-1824-C56F-002B1971BE96}"/>
              </a:ext>
            </a:extLst>
          </p:cNvPr>
          <p:cNvSpPr>
            <a:spLocks noGrp="1"/>
          </p:cNvSpPr>
          <p:nvPr>
            <p:ph type="sldNum" sz="quarter" idx="12"/>
          </p:nvPr>
        </p:nvSpPr>
        <p:spPr/>
        <p:txBody>
          <a:bodyPr/>
          <a:lstStyle/>
          <a:p>
            <a:fld id="{3A671924-A0D8-4489-BB29-0EC3FD07611C}" type="slidenum">
              <a:rPr lang="en-US" smtClean="0"/>
              <a:t>‹#›</a:t>
            </a:fld>
            <a:endParaRPr lang="en-US"/>
          </a:p>
        </p:txBody>
      </p:sp>
    </p:spTree>
    <p:extLst>
      <p:ext uri="{BB962C8B-B14F-4D97-AF65-F5344CB8AC3E}">
        <p14:creationId xmlns:p14="http://schemas.microsoft.com/office/powerpoint/2010/main" val="3650051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0E82F-6E94-DFD0-186A-07438FCE6E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9394031-2062-0259-5C32-E12C0A97D2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D2F0A38-2002-810F-560D-74E478B246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9361F7-C6C7-1382-E0CA-4382B09B1E98}"/>
              </a:ext>
            </a:extLst>
          </p:cNvPr>
          <p:cNvSpPr>
            <a:spLocks noGrp="1"/>
          </p:cNvSpPr>
          <p:nvPr>
            <p:ph type="dt" sz="half" idx="10"/>
          </p:nvPr>
        </p:nvSpPr>
        <p:spPr/>
        <p:txBody>
          <a:bodyPr/>
          <a:lstStyle/>
          <a:p>
            <a:fld id="{5E100BCD-D851-4A88-8C3E-9276674DC574}" type="datetimeFigureOut">
              <a:rPr lang="en-US" smtClean="0"/>
              <a:t>7/28/2026</a:t>
            </a:fld>
            <a:endParaRPr lang="en-US"/>
          </a:p>
        </p:txBody>
      </p:sp>
      <p:sp>
        <p:nvSpPr>
          <p:cNvPr id="6" name="Footer Placeholder 5">
            <a:extLst>
              <a:ext uri="{FF2B5EF4-FFF2-40B4-BE49-F238E27FC236}">
                <a16:creationId xmlns:a16="http://schemas.microsoft.com/office/drawing/2014/main" id="{73253755-F7E7-5988-97C0-058A1B59FA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2F8716-B550-79AD-A2D6-7F436D114E0A}"/>
              </a:ext>
            </a:extLst>
          </p:cNvPr>
          <p:cNvSpPr>
            <a:spLocks noGrp="1"/>
          </p:cNvSpPr>
          <p:nvPr>
            <p:ph type="sldNum" sz="quarter" idx="12"/>
          </p:nvPr>
        </p:nvSpPr>
        <p:spPr/>
        <p:txBody>
          <a:bodyPr/>
          <a:lstStyle/>
          <a:p>
            <a:fld id="{3A671924-A0D8-4489-BB29-0EC3FD07611C}" type="slidenum">
              <a:rPr lang="en-US" smtClean="0"/>
              <a:t>‹#›</a:t>
            </a:fld>
            <a:endParaRPr lang="en-US"/>
          </a:p>
        </p:txBody>
      </p:sp>
    </p:spTree>
    <p:extLst>
      <p:ext uri="{BB962C8B-B14F-4D97-AF65-F5344CB8AC3E}">
        <p14:creationId xmlns:p14="http://schemas.microsoft.com/office/powerpoint/2010/main" val="1359868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DC04A-E960-3F98-8262-5513FD20664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A51D669-C1A9-ABAD-55BD-D1927801C2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A2091B3-205E-0A92-D429-BB59B27ECA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3E3F81-7BE4-A6AC-6D8C-AE63ED529828}"/>
              </a:ext>
            </a:extLst>
          </p:cNvPr>
          <p:cNvSpPr>
            <a:spLocks noGrp="1"/>
          </p:cNvSpPr>
          <p:nvPr>
            <p:ph type="dt" sz="half" idx="10"/>
          </p:nvPr>
        </p:nvSpPr>
        <p:spPr/>
        <p:txBody>
          <a:bodyPr/>
          <a:lstStyle/>
          <a:p>
            <a:fld id="{5E100BCD-D851-4A88-8C3E-9276674DC574}" type="datetimeFigureOut">
              <a:rPr lang="en-US" smtClean="0"/>
              <a:t>7/28/2026</a:t>
            </a:fld>
            <a:endParaRPr lang="en-US"/>
          </a:p>
        </p:txBody>
      </p:sp>
      <p:sp>
        <p:nvSpPr>
          <p:cNvPr id="6" name="Footer Placeholder 5">
            <a:extLst>
              <a:ext uri="{FF2B5EF4-FFF2-40B4-BE49-F238E27FC236}">
                <a16:creationId xmlns:a16="http://schemas.microsoft.com/office/drawing/2014/main" id="{EFB68E49-FF6B-0AFE-32AA-75B61D39D2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F626ADA-C838-0D1D-33B3-7DC8BD28DA28}"/>
              </a:ext>
            </a:extLst>
          </p:cNvPr>
          <p:cNvSpPr>
            <a:spLocks noGrp="1"/>
          </p:cNvSpPr>
          <p:nvPr>
            <p:ph type="sldNum" sz="quarter" idx="12"/>
          </p:nvPr>
        </p:nvSpPr>
        <p:spPr/>
        <p:txBody>
          <a:bodyPr/>
          <a:lstStyle/>
          <a:p>
            <a:fld id="{3A671924-A0D8-4489-BB29-0EC3FD07611C}" type="slidenum">
              <a:rPr lang="en-US" smtClean="0"/>
              <a:t>‹#›</a:t>
            </a:fld>
            <a:endParaRPr lang="en-US"/>
          </a:p>
        </p:txBody>
      </p:sp>
    </p:spTree>
    <p:extLst>
      <p:ext uri="{BB962C8B-B14F-4D97-AF65-F5344CB8AC3E}">
        <p14:creationId xmlns:p14="http://schemas.microsoft.com/office/powerpoint/2010/main" val="1640738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1D7C44-7DD4-36C6-434C-AE6E416665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F812A62-666B-0013-A660-33C43D2E0A6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4B2E21-C653-053C-8E5B-9BB1469061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E100BCD-D851-4A88-8C3E-9276674DC574}" type="datetimeFigureOut">
              <a:rPr lang="en-US" smtClean="0"/>
              <a:t>7/28/2026</a:t>
            </a:fld>
            <a:endParaRPr lang="en-US"/>
          </a:p>
        </p:txBody>
      </p:sp>
      <p:sp>
        <p:nvSpPr>
          <p:cNvPr id="5" name="Footer Placeholder 4">
            <a:extLst>
              <a:ext uri="{FF2B5EF4-FFF2-40B4-BE49-F238E27FC236}">
                <a16:creationId xmlns:a16="http://schemas.microsoft.com/office/drawing/2014/main" id="{801E4EF4-5984-8B69-0CD8-67653F76FA1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FC67058-62BA-0B24-A294-88B9D1DE6F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A671924-A0D8-4489-BB29-0EC3FD07611C}" type="slidenum">
              <a:rPr lang="en-US" smtClean="0"/>
              <a:t>‹#›</a:t>
            </a:fld>
            <a:endParaRPr lang="en-US"/>
          </a:p>
        </p:txBody>
      </p:sp>
    </p:spTree>
    <p:extLst>
      <p:ext uri="{BB962C8B-B14F-4D97-AF65-F5344CB8AC3E}">
        <p14:creationId xmlns:p14="http://schemas.microsoft.com/office/powerpoint/2010/main" val="1588157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6C57A-8CA5-1AD3-DDE9-66B83179C0CE}"/>
              </a:ext>
            </a:extLst>
          </p:cNvPr>
          <p:cNvSpPr>
            <a:spLocks noGrp="1"/>
          </p:cNvSpPr>
          <p:nvPr>
            <p:ph type="ctrTitle"/>
          </p:nvPr>
        </p:nvSpPr>
        <p:spPr>
          <a:xfrm>
            <a:off x="1074174" y="281705"/>
            <a:ext cx="10043652" cy="2387600"/>
          </a:xfrm>
        </p:spPr>
        <p:txBody>
          <a:bodyPr>
            <a:normAutofit/>
          </a:bodyPr>
          <a:lstStyle/>
          <a:p>
            <a:r>
              <a:rPr lang="en-US" sz="4800" dirty="0"/>
              <a:t>What is the difference between </a:t>
            </a:r>
            <a:br>
              <a:rPr lang="en-US" sz="4800" dirty="0"/>
            </a:br>
            <a:r>
              <a:rPr lang="en-US" sz="4800" dirty="0"/>
              <a:t>VARA FM NARROW and VARA FM WIDE</a:t>
            </a:r>
          </a:p>
        </p:txBody>
      </p:sp>
    </p:spTree>
    <p:extLst>
      <p:ext uri="{BB962C8B-B14F-4D97-AF65-F5344CB8AC3E}">
        <p14:creationId xmlns:p14="http://schemas.microsoft.com/office/powerpoint/2010/main" val="4183129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3609E-465D-7537-724D-FDD84F6E8A95}"/>
              </a:ext>
            </a:extLst>
          </p:cNvPr>
          <p:cNvSpPr>
            <a:spLocks noGrp="1"/>
          </p:cNvSpPr>
          <p:nvPr>
            <p:ph type="title"/>
          </p:nvPr>
        </p:nvSpPr>
        <p:spPr>
          <a:xfrm>
            <a:off x="838200" y="170330"/>
            <a:ext cx="10515600" cy="1325563"/>
          </a:xfrm>
        </p:spPr>
        <p:txBody>
          <a:bodyPr>
            <a:normAutofit fontScale="90000"/>
          </a:bodyPr>
          <a:lstStyle/>
          <a:p>
            <a:pPr algn="ctr"/>
            <a:r>
              <a:rPr lang="en-US" dirty="0"/>
              <a:t>The VARA Terminal Node Controller Configuration to accommodate VARA FM WIDE</a:t>
            </a:r>
          </a:p>
        </p:txBody>
      </p:sp>
      <p:pic>
        <p:nvPicPr>
          <p:cNvPr id="4" name="Picture 3">
            <a:extLst>
              <a:ext uri="{FF2B5EF4-FFF2-40B4-BE49-F238E27FC236}">
                <a16:creationId xmlns:a16="http://schemas.microsoft.com/office/drawing/2014/main" id="{7E262F40-230A-3122-8C8D-428F50753138}"/>
              </a:ext>
            </a:extLst>
          </p:cNvPr>
          <p:cNvPicPr>
            <a:picLocks noChangeAspect="1"/>
          </p:cNvPicPr>
          <p:nvPr/>
        </p:nvPicPr>
        <p:blipFill>
          <a:blip r:embed="rId2"/>
          <a:stretch>
            <a:fillRect/>
          </a:stretch>
        </p:blipFill>
        <p:spPr>
          <a:xfrm>
            <a:off x="1002891" y="1495893"/>
            <a:ext cx="9537290" cy="5362107"/>
          </a:xfrm>
          <a:prstGeom prst="rect">
            <a:avLst/>
          </a:prstGeom>
        </p:spPr>
      </p:pic>
    </p:spTree>
    <p:extLst>
      <p:ext uri="{BB962C8B-B14F-4D97-AF65-F5344CB8AC3E}">
        <p14:creationId xmlns:p14="http://schemas.microsoft.com/office/powerpoint/2010/main" val="312761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315830-D708-6E31-F81A-53328EE8D39F}"/>
              </a:ext>
            </a:extLst>
          </p:cNvPr>
          <p:cNvSpPr>
            <a:spLocks noGrp="1"/>
          </p:cNvSpPr>
          <p:nvPr>
            <p:ph type="title"/>
          </p:nvPr>
        </p:nvSpPr>
        <p:spPr>
          <a:xfrm>
            <a:off x="761347" y="391097"/>
            <a:ext cx="10826186" cy="413672"/>
          </a:xfrm>
        </p:spPr>
        <p:txBody>
          <a:bodyPr>
            <a:normAutofit fontScale="90000"/>
          </a:bodyPr>
          <a:lstStyle/>
          <a:p>
            <a:pPr algn="ctr"/>
            <a:r>
              <a:rPr lang="en-US" sz="2400" b="1" dirty="0"/>
              <a:t>Deriving the VARA FM Winlink Baseband Audio Bandwidth</a:t>
            </a:r>
            <a:br>
              <a:rPr lang="en-US" sz="2400" b="1" dirty="0"/>
            </a:br>
            <a:r>
              <a:rPr lang="en-US" sz="2400" b="1" dirty="0"/>
              <a:t>Baseband Audio BW = (symbol rate) x (number of carriers)</a:t>
            </a:r>
          </a:p>
        </p:txBody>
      </p:sp>
      <p:sp>
        <p:nvSpPr>
          <p:cNvPr id="3" name="Picture Placeholder 2">
            <a:extLst>
              <a:ext uri="{FF2B5EF4-FFF2-40B4-BE49-F238E27FC236}">
                <a16:creationId xmlns:a16="http://schemas.microsoft.com/office/drawing/2014/main" id="{997B716F-C577-58A3-AB48-E654970C5146}"/>
              </a:ext>
            </a:extLst>
          </p:cNvPr>
          <p:cNvSpPr>
            <a:spLocks noGrp="1"/>
          </p:cNvSpPr>
          <p:nvPr>
            <p:ph type="pic" idx="1"/>
          </p:nvPr>
        </p:nvSpPr>
        <p:spPr/>
        <p:txBody>
          <a:bodyPr/>
          <a:lstStyle/>
          <a:p>
            <a:endParaRPr lang="en-US"/>
          </a:p>
        </p:txBody>
      </p:sp>
      <p:sp>
        <p:nvSpPr>
          <p:cNvPr id="4" name="Text Placeholder 3">
            <a:extLst>
              <a:ext uri="{FF2B5EF4-FFF2-40B4-BE49-F238E27FC236}">
                <a16:creationId xmlns:a16="http://schemas.microsoft.com/office/drawing/2014/main" id="{E54A1DE5-43F1-CDF0-B5D7-DE769302C22B}"/>
              </a:ext>
            </a:extLst>
          </p:cNvPr>
          <p:cNvSpPr>
            <a:spLocks noGrp="1"/>
          </p:cNvSpPr>
          <p:nvPr>
            <p:ph type="body" sz="half" idx="2"/>
          </p:nvPr>
        </p:nvSpPr>
        <p:spPr>
          <a:xfrm>
            <a:off x="377889" y="987425"/>
            <a:ext cx="4204444" cy="3811588"/>
          </a:xfrm>
        </p:spPr>
        <p:txBody>
          <a:bodyPr>
            <a:normAutofit lnSpcReduction="10000"/>
          </a:bodyPr>
          <a:lstStyle/>
          <a:p>
            <a:pPr marL="285750" indent="-285750">
              <a:buFont typeface="Arial" panose="020B0604020202020204" pitchFamily="34" charset="0"/>
              <a:buChar char="•"/>
            </a:pPr>
            <a:r>
              <a:rPr lang="en-US" dirty="0"/>
              <a:t>The bandwidth of the modulated audio carrier is approximately = symbol rate</a:t>
            </a:r>
          </a:p>
          <a:p>
            <a:pPr marL="285750" indent="-285750">
              <a:buFont typeface="Arial" panose="020B0604020202020204" pitchFamily="34" charset="0"/>
              <a:buChar char="•"/>
            </a:pPr>
            <a:r>
              <a:rPr lang="en-US" dirty="0"/>
              <a:t>VARA FM NARROW Level 11</a:t>
            </a:r>
          </a:p>
          <a:p>
            <a:pPr marL="742950" lvl="1" indent="-285750">
              <a:buFont typeface="Arial" panose="020B0604020202020204" pitchFamily="34" charset="0"/>
              <a:buChar char="•"/>
            </a:pPr>
            <a:r>
              <a:rPr lang="en-US" dirty="0"/>
              <a:t>There are 58 modulated audio carriers being transmitted simultaneously during a message transmission.</a:t>
            </a:r>
          </a:p>
          <a:p>
            <a:pPr marL="742950" lvl="1" indent="-285750">
              <a:buFont typeface="Arial" panose="020B0604020202020204" pitchFamily="34" charset="0"/>
              <a:buChar char="•"/>
            </a:pPr>
            <a:r>
              <a:rPr lang="en-US" dirty="0"/>
              <a:t>The 58 carriers are Orthogonally Frequency Division Multiplexed (OFDM) together.</a:t>
            </a:r>
          </a:p>
          <a:p>
            <a:pPr marL="285750" indent="-285750">
              <a:buFont typeface="Arial" panose="020B0604020202020204" pitchFamily="34" charset="0"/>
              <a:buChar char="•"/>
            </a:pPr>
            <a:r>
              <a:rPr lang="en-US" dirty="0"/>
              <a:t>Level 11 Baseband Audio BW ≈ 2500 Hz</a:t>
            </a:r>
          </a:p>
          <a:p>
            <a:pPr marL="285750" indent="-285750">
              <a:buFont typeface="Arial" panose="020B0604020202020204" pitchFamily="34" charset="0"/>
              <a:buChar char="•"/>
            </a:pPr>
            <a:r>
              <a:rPr lang="en-US" sz="1400" dirty="0"/>
              <a:t>Baseband Audio BW = 42 Hz x 58 carriers</a:t>
            </a:r>
          </a:p>
          <a:p>
            <a:pPr marL="285750" indent="-285750">
              <a:buFont typeface="Arial" panose="020B0604020202020204" pitchFamily="34" charset="0"/>
              <a:buChar char="•"/>
            </a:pPr>
            <a:r>
              <a:rPr lang="en-US" sz="1400" dirty="0"/>
              <a:t>Baseband Audio BW = 2436 Hz</a:t>
            </a:r>
          </a:p>
          <a:p>
            <a:pPr marL="285750" indent="-285750">
              <a:buFont typeface="Arial" panose="020B0604020202020204" pitchFamily="34" charset="0"/>
              <a:buChar char="•"/>
            </a:pPr>
            <a:r>
              <a:rPr lang="en-US" sz="1400" dirty="0"/>
              <a:t>Maximum VARA FM NARROW Baseband BW  with guard band on he left and right will be approximately 2500 Hz</a:t>
            </a:r>
          </a:p>
          <a:p>
            <a:endParaRPr lang="en-US" dirty="0"/>
          </a:p>
        </p:txBody>
      </p:sp>
      <p:pic>
        <p:nvPicPr>
          <p:cNvPr id="6" name="Picture 5">
            <a:extLst>
              <a:ext uri="{FF2B5EF4-FFF2-40B4-BE49-F238E27FC236}">
                <a16:creationId xmlns:a16="http://schemas.microsoft.com/office/drawing/2014/main" id="{3DAC8FBC-1767-C2BE-41C4-CDA56B8B433B}"/>
              </a:ext>
            </a:extLst>
          </p:cNvPr>
          <p:cNvPicPr>
            <a:picLocks noChangeAspect="1"/>
          </p:cNvPicPr>
          <p:nvPr/>
        </p:nvPicPr>
        <p:blipFill>
          <a:blip r:embed="rId2"/>
          <a:stretch>
            <a:fillRect/>
          </a:stretch>
        </p:blipFill>
        <p:spPr>
          <a:xfrm>
            <a:off x="4693584" y="1445342"/>
            <a:ext cx="7262659" cy="5009493"/>
          </a:xfrm>
          <a:prstGeom prst="rect">
            <a:avLst/>
          </a:prstGeom>
        </p:spPr>
      </p:pic>
      <p:sp>
        <p:nvSpPr>
          <p:cNvPr id="5" name="TextBox 4">
            <a:extLst>
              <a:ext uri="{FF2B5EF4-FFF2-40B4-BE49-F238E27FC236}">
                <a16:creationId xmlns:a16="http://schemas.microsoft.com/office/drawing/2014/main" id="{9DE8DDC4-7D6A-B72A-4A2F-B5A302C8D7CD}"/>
              </a:ext>
            </a:extLst>
          </p:cNvPr>
          <p:cNvSpPr txBox="1"/>
          <p:nvPr/>
        </p:nvSpPr>
        <p:spPr>
          <a:xfrm>
            <a:off x="6096000" y="1106129"/>
            <a:ext cx="4204444" cy="461665"/>
          </a:xfrm>
          <a:prstGeom prst="rect">
            <a:avLst/>
          </a:prstGeom>
          <a:noFill/>
        </p:spPr>
        <p:txBody>
          <a:bodyPr wrap="square" rtlCol="0">
            <a:spAutoFit/>
          </a:bodyPr>
          <a:lstStyle/>
          <a:p>
            <a:pPr algn="ctr"/>
            <a:r>
              <a:rPr lang="en-US" sz="2400" b="1" dirty="0"/>
              <a:t>VARA FM Speed Table</a:t>
            </a:r>
          </a:p>
        </p:txBody>
      </p:sp>
    </p:spTree>
    <p:extLst>
      <p:ext uri="{BB962C8B-B14F-4D97-AF65-F5344CB8AC3E}">
        <p14:creationId xmlns:p14="http://schemas.microsoft.com/office/powerpoint/2010/main" val="1047790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BD2AF-FD05-DB6F-C907-B760EF61CD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26C904-CDBA-15AE-3115-EEF302D40CC8}"/>
              </a:ext>
            </a:extLst>
          </p:cNvPr>
          <p:cNvSpPr>
            <a:spLocks noGrp="1"/>
          </p:cNvSpPr>
          <p:nvPr>
            <p:ph type="title"/>
          </p:nvPr>
        </p:nvSpPr>
        <p:spPr>
          <a:xfrm>
            <a:off x="761347" y="391097"/>
            <a:ext cx="10826186" cy="413672"/>
          </a:xfrm>
        </p:spPr>
        <p:txBody>
          <a:bodyPr>
            <a:normAutofit fontScale="90000"/>
          </a:bodyPr>
          <a:lstStyle/>
          <a:p>
            <a:pPr algn="ctr"/>
            <a:r>
              <a:rPr lang="en-US" sz="2400" b="1" dirty="0"/>
              <a:t>Deriving the VARA FM Winlink Baseband Audio Bandwidth</a:t>
            </a:r>
            <a:br>
              <a:rPr lang="en-US" sz="2400" b="1" dirty="0"/>
            </a:br>
            <a:r>
              <a:rPr lang="en-US" sz="2400" b="1" dirty="0"/>
              <a:t>Baseband Audio BW = (symbol rate) x (number of carriers)</a:t>
            </a:r>
          </a:p>
        </p:txBody>
      </p:sp>
      <p:sp>
        <p:nvSpPr>
          <p:cNvPr id="3" name="Picture Placeholder 2">
            <a:extLst>
              <a:ext uri="{FF2B5EF4-FFF2-40B4-BE49-F238E27FC236}">
                <a16:creationId xmlns:a16="http://schemas.microsoft.com/office/drawing/2014/main" id="{47364D67-8972-DC63-3193-F49C69F14777}"/>
              </a:ext>
            </a:extLst>
          </p:cNvPr>
          <p:cNvSpPr>
            <a:spLocks noGrp="1"/>
          </p:cNvSpPr>
          <p:nvPr>
            <p:ph type="pic" idx="1"/>
          </p:nvPr>
        </p:nvSpPr>
        <p:spPr/>
        <p:txBody>
          <a:bodyPr/>
          <a:lstStyle/>
          <a:p>
            <a:endParaRPr lang="en-US"/>
          </a:p>
        </p:txBody>
      </p:sp>
      <p:sp>
        <p:nvSpPr>
          <p:cNvPr id="4" name="Text Placeholder 3">
            <a:extLst>
              <a:ext uri="{FF2B5EF4-FFF2-40B4-BE49-F238E27FC236}">
                <a16:creationId xmlns:a16="http://schemas.microsoft.com/office/drawing/2014/main" id="{183526C4-6517-344A-D3AF-EB61079225E7}"/>
              </a:ext>
            </a:extLst>
          </p:cNvPr>
          <p:cNvSpPr>
            <a:spLocks noGrp="1"/>
          </p:cNvSpPr>
          <p:nvPr>
            <p:ph type="body" sz="half" idx="2"/>
          </p:nvPr>
        </p:nvSpPr>
        <p:spPr>
          <a:xfrm>
            <a:off x="377889" y="987425"/>
            <a:ext cx="4204444" cy="3811588"/>
          </a:xfrm>
        </p:spPr>
        <p:txBody>
          <a:bodyPr>
            <a:normAutofit lnSpcReduction="10000"/>
          </a:bodyPr>
          <a:lstStyle/>
          <a:p>
            <a:pPr marL="285750" indent="-285750">
              <a:buFont typeface="Arial" panose="020B0604020202020204" pitchFamily="34" charset="0"/>
              <a:buChar char="•"/>
            </a:pPr>
            <a:r>
              <a:rPr lang="en-US" dirty="0"/>
              <a:t>The bandwidth of the modulated audio carrier is approximately = symbol rate</a:t>
            </a:r>
          </a:p>
          <a:p>
            <a:pPr marL="285750" indent="-285750">
              <a:buFont typeface="Arial" panose="020B0604020202020204" pitchFamily="34" charset="0"/>
              <a:buChar char="•"/>
            </a:pPr>
            <a:r>
              <a:rPr lang="en-US" b="1" dirty="0"/>
              <a:t>VARA FM WIDE Level 13</a:t>
            </a:r>
          </a:p>
          <a:p>
            <a:pPr marL="742950" lvl="1" indent="-285750">
              <a:buFont typeface="Arial" panose="020B0604020202020204" pitchFamily="34" charset="0"/>
              <a:buChar char="•"/>
            </a:pPr>
            <a:r>
              <a:rPr lang="en-US" dirty="0"/>
              <a:t>There are 116 modulated audio carriers being transmitted simultaneously during a message transmission.</a:t>
            </a:r>
          </a:p>
          <a:p>
            <a:pPr marL="742950" lvl="1" indent="-285750">
              <a:buFont typeface="Arial" panose="020B0604020202020204" pitchFamily="34" charset="0"/>
              <a:buChar char="•"/>
            </a:pPr>
            <a:r>
              <a:rPr lang="en-US" dirty="0"/>
              <a:t>The 116 carriers are Orthogonally Frequency Division Multiplexed (OFDM) together.</a:t>
            </a:r>
          </a:p>
          <a:p>
            <a:pPr marL="285750" indent="-285750">
              <a:buFont typeface="Arial" panose="020B0604020202020204" pitchFamily="34" charset="0"/>
              <a:buChar char="•"/>
            </a:pPr>
            <a:r>
              <a:rPr lang="en-US" dirty="0"/>
              <a:t>Level 13 Baseband Audio BW ≈ 5000 Hz</a:t>
            </a:r>
          </a:p>
          <a:p>
            <a:pPr marL="285750" indent="-285750">
              <a:buFont typeface="Arial" panose="020B0604020202020204" pitchFamily="34" charset="0"/>
              <a:buChar char="•"/>
            </a:pPr>
            <a:r>
              <a:rPr lang="en-US" sz="1400" dirty="0"/>
              <a:t>Baseband Audio BW = 42 Hz x 116 carriers</a:t>
            </a:r>
          </a:p>
          <a:p>
            <a:pPr marL="285750" indent="-285750">
              <a:buFont typeface="Arial" panose="020B0604020202020204" pitchFamily="34" charset="0"/>
              <a:buChar char="•"/>
            </a:pPr>
            <a:r>
              <a:rPr lang="en-US" sz="1400" dirty="0"/>
              <a:t>Baseband Audio BW = 4872 Hz</a:t>
            </a:r>
          </a:p>
          <a:p>
            <a:pPr marL="285750" indent="-285750">
              <a:buFont typeface="Arial" panose="020B0604020202020204" pitchFamily="34" charset="0"/>
              <a:buChar char="•"/>
            </a:pPr>
            <a:r>
              <a:rPr lang="en-US" sz="1400" dirty="0"/>
              <a:t>Maximum VARA FM WIDE Baseband BW  with guard band on he left and right will be approximately 5000 Hz</a:t>
            </a:r>
          </a:p>
          <a:p>
            <a:endParaRPr lang="en-US" dirty="0"/>
          </a:p>
        </p:txBody>
      </p:sp>
      <p:pic>
        <p:nvPicPr>
          <p:cNvPr id="6" name="Picture 5">
            <a:extLst>
              <a:ext uri="{FF2B5EF4-FFF2-40B4-BE49-F238E27FC236}">
                <a16:creationId xmlns:a16="http://schemas.microsoft.com/office/drawing/2014/main" id="{43A8C252-222C-EBB2-F5A0-5407DCA9D499}"/>
              </a:ext>
            </a:extLst>
          </p:cNvPr>
          <p:cNvPicPr>
            <a:picLocks noChangeAspect="1"/>
          </p:cNvPicPr>
          <p:nvPr/>
        </p:nvPicPr>
        <p:blipFill>
          <a:blip r:embed="rId2"/>
          <a:stretch>
            <a:fillRect/>
          </a:stretch>
        </p:blipFill>
        <p:spPr>
          <a:xfrm>
            <a:off x="4693584" y="1445342"/>
            <a:ext cx="7262659" cy="5009493"/>
          </a:xfrm>
          <a:prstGeom prst="rect">
            <a:avLst/>
          </a:prstGeom>
        </p:spPr>
      </p:pic>
      <p:sp>
        <p:nvSpPr>
          <p:cNvPr id="5" name="TextBox 4">
            <a:extLst>
              <a:ext uri="{FF2B5EF4-FFF2-40B4-BE49-F238E27FC236}">
                <a16:creationId xmlns:a16="http://schemas.microsoft.com/office/drawing/2014/main" id="{AB2F10C0-5839-46B2-1192-89123D072305}"/>
              </a:ext>
            </a:extLst>
          </p:cNvPr>
          <p:cNvSpPr txBox="1"/>
          <p:nvPr/>
        </p:nvSpPr>
        <p:spPr>
          <a:xfrm>
            <a:off x="6096000" y="1106129"/>
            <a:ext cx="4204444" cy="461665"/>
          </a:xfrm>
          <a:prstGeom prst="rect">
            <a:avLst/>
          </a:prstGeom>
          <a:noFill/>
        </p:spPr>
        <p:txBody>
          <a:bodyPr wrap="square" rtlCol="0">
            <a:spAutoFit/>
          </a:bodyPr>
          <a:lstStyle/>
          <a:p>
            <a:pPr algn="ctr"/>
            <a:r>
              <a:rPr lang="en-US" sz="2400" b="1" dirty="0"/>
              <a:t>VARA FM Speed Table</a:t>
            </a:r>
          </a:p>
        </p:txBody>
      </p:sp>
    </p:spTree>
    <p:extLst>
      <p:ext uri="{BB962C8B-B14F-4D97-AF65-F5344CB8AC3E}">
        <p14:creationId xmlns:p14="http://schemas.microsoft.com/office/powerpoint/2010/main" val="26305138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049D22-6AF0-1130-FABC-EB8CADA52A93}"/>
              </a:ext>
            </a:extLst>
          </p:cNvPr>
          <p:cNvSpPr>
            <a:spLocks noGrp="1"/>
          </p:cNvSpPr>
          <p:nvPr>
            <p:ph type="title"/>
          </p:nvPr>
        </p:nvSpPr>
        <p:spPr/>
        <p:txBody>
          <a:bodyPr/>
          <a:lstStyle/>
          <a:p>
            <a:pPr algn="ctr"/>
            <a:r>
              <a:rPr lang="en-US" dirty="0"/>
              <a:t>VARA FM Winlink Data Communications Frequency Deviation</a:t>
            </a:r>
          </a:p>
        </p:txBody>
      </p:sp>
      <p:sp>
        <p:nvSpPr>
          <p:cNvPr id="3" name="Content Placeholder 2">
            <a:extLst>
              <a:ext uri="{FF2B5EF4-FFF2-40B4-BE49-F238E27FC236}">
                <a16:creationId xmlns:a16="http://schemas.microsoft.com/office/drawing/2014/main" id="{D79B6965-C7B7-ABB0-E777-073431E604C7}"/>
              </a:ext>
            </a:extLst>
          </p:cNvPr>
          <p:cNvSpPr>
            <a:spLocks noGrp="1"/>
          </p:cNvSpPr>
          <p:nvPr>
            <p:ph idx="1"/>
          </p:nvPr>
        </p:nvSpPr>
        <p:spPr/>
        <p:txBody>
          <a:bodyPr/>
          <a:lstStyle/>
          <a:p>
            <a:r>
              <a:rPr lang="en-US" dirty="0"/>
              <a:t>The </a:t>
            </a:r>
            <a:r>
              <a:rPr lang="en-US" kern="100" dirty="0" err="1">
                <a:latin typeface="Arial" panose="020B0604020202020204" pitchFamily="34" charset="0"/>
                <a:ea typeface="Aptos" panose="020B0004020202020204" pitchFamily="34" charset="0"/>
                <a:cs typeface="Times New Roman" panose="02020603050405020304" pitchFamily="18" charset="0"/>
              </a:rPr>
              <a:t>F</a:t>
            </a:r>
            <a:r>
              <a:rPr lang="en-US" kern="100" baseline="-25000" dirty="0" err="1">
                <a:latin typeface="Arial" panose="020B0604020202020204" pitchFamily="34" charset="0"/>
                <a:ea typeface="Aptos" panose="020B0004020202020204" pitchFamily="34" charset="0"/>
                <a:cs typeface="Times New Roman" panose="02020603050405020304" pitchFamily="18" charset="0"/>
              </a:rPr>
              <a:t>dev</a:t>
            </a:r>
            <a:r>
              <a:rPr lang="en-US" kern="100" baseline="-25000" dirty="0">
                <a:latin typeface="Arial" panose="020B0604020202020204" pitchFamily="34" charset="0"/>
                <a:ea typeface="Aptos" panose="020B0004020202020204" pitchFamily="34" charset="0"/>
                <a:cs typeface="Times New Roman" panose="02020603050405020304" pitchFamily="18" charset="0"/>
              </a:rPr>
              <a:t> </a:t>
            </a:r>
            <a:r>
              <a:rPr lang="en-US" kern="100" dirty="0">
                <a:latin typeface="Arial" panose="020B0604020202020204" pitchFamily="34" charset="0"/>
                <a:ea typeface="Aptos" panose="020B0004020202020204" pitchFamily="34" charset="0"/>
                <a:cs typeface="Times New Roman" panose="02020603050405020304" pitchFamily="18" charset="0"/>
              </a:rPr>
              <a:t>for VARA FM NARROW should not exceed 5 kHz</a:t>
            </a:r>
          </a:p>
          <a:p>
            <a:r>
              <a:rPr lang="en-US" dirty="0"/>
              <a:t>The </a:t>
            </a:r>
            <a:r>
              <a:rPr lang="en-US" kern="100" dirty="0" err="1">
                <a:latin typeface="Arial" panose="020B0604020202020204" pitchFamily="34" charset="0"/>
                <a:ea typeface="Aptos" panose="020B0004020202020204" pitchFamily="34" charset="0"/>
                <a:cs typeface="Times New Roman" panose="02020603050405020304" pitchFamily="18" charset="0"/>
              </a:rPr>
              <a:t>F</a:t>
            </a:r>
            <a:r>
              <a:rPr lang="en-US" kern="100" baseline="-25000" dirty="0" err="1">
                <a:latin typeface="Arial" panose="020B0604020202020204" pitchFamily="34" charset="0"/>
                <a:ea typeface="Aptos" panose="020B0004020202020204" pitchFamily="34" charset="0"/>
                <a:cs typeface="Times New Roman" panose="02020603050405020304" pitchFamily="18" charset="0"/>
              </a:rPr>
              <a:t>dev</a:t>
            </a:r>
            <a:r>
              <a:rPr lang="en-US" kern="100" baseline="-25000" dirty="0">
                <a:latin typeface="Arial" panose="020B0604020202020204" pitchFamily="34" charset="0"/>
                <a:ea typeface="Aptos" panose="020B0004020202020204" pitchFamily="34" charset="0"/>
                <a:cs typeface="Times New Roman" panose="02020603050405020304" pitchFamily="18" charset="0"/>
              </a:rPr>
              <a:t> </a:t>
            </a:r>
            <a:r>
              <a:rPr lang="en-US" kern="100" dirty="0">
                <a:latin typeface="Arial" panose="020B0604020202020204" pitchFamily="34" charset="0"/>
                <a:ea typeface="Aptos" panose="020B0004020202020204" pitchFamily="34" charset="0"/>
                <a:cs typeface="Times New Roman" panose="02020603050405020304" pitchFamily="18" charset="0"/>
              </a:rPr>
              <a:t>for VARA FM WIDE should not exceed 3 kHz</a:t>
            </a:r>
          </a:p>
          <a:p>
            <a:pPr marL="0" indent="0">
              <a:buNone/>
            </a:pPr>
            <a:endParaRPr lang="en-US" dirty="0"/>
          </a:p>
        </p:txBody>
      </p:sp>
    </p:spTree>
    <p:extLst>
      <p:ext uri="{BB962C8B-B14F-4D97-AF65-F5344CB8AC3E}">
        <p14:creationId xmlns:p14="http://schemas.microsoft.com/office/powerpoint/2010/main" val="35325677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E3008-4596-0D4F-EC3B-EB461B655EF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ECECF8-94C4-AE88-11C6-E37C16387FCC}"/>
              </a:ext>
            </a:extLst>
          </p:cNvPr>
          <p:cNvSpPr>
            <a:spLocks noGrp="1"/>
          </p:cNvSpPr>
          <p:nvPr>
            <p:ph type="title"/>
          </p:nvPr>
        </p:nvSpPr>
        <p:spPr>
          <a:xfrm>
            <a:off x="838200" y="365125"/>
            <a:ext cx="10515600" cy="1325563"/>
          </a:xfrm>
        </p:spPr>
        <p:txBody>
          <a:bodyPr/>
          <a:lstStyle/>
          <a:p>
            <a:pPr algn="ctr"/>
            <a:r>
              <a:rPr lang="en-US" dirty="0"/>
              <a:t>Radio Configuration to accommodate </a:t>
            </a:r>
            <a:br>
              <a:rPr lang="en-US" dirty="0"/>
            </a:br>
            <a:r>
              <a:rPr lang="en-US" dirty="0"/>
              <a:t>VARA FM NARROW Data Communications</a:t>
            </a:r>
          </a:p>
        </p:txBody>
      </p:sp>
      <p:sp>
        <p:nvSpPr>
          <p:cNvPr id="5" name="Content Placeholder 4">
            <a:extLst>
              <a:ext uri="{FF2B5EF4-FFF2-40B4-BE49-F238E27FC236}">
                <a16:creationId xmlns:a16="http://schemas.microsoft.com/office/drawing/2014/main" id="{560EBDF5-6804-46E7-4803-D5D1FDFDA460}"/>
              </a:ext>
            </a:extLst>
          </p:cNvPr>
          <p:cNvSpPr>
            <a:spLocks noGrp="1"/>
          </p:cNvSpPr>
          <p:nvPr>
            <p:ph idx="1"/>
          </p:nvPr>
        </p:nvSpPr>
        <p:spPr/>
        <p:txBody>
          <a:bodyPr/>
          <a:lstStyle/>
          <a:p>
            <a:r>
              <a:rPr lang="en-US" dirty="0"/>
              <a:t>VARA FM NARROW can be supported by amateur radio transceivers that do not have a dedicated data port.</a:t>
            </a:r>
          </a:p>
          <a:p>
            <a:r>
              <a:rPr lang="en-US" dirty="0"/>
              <a:t>The transmitted audio coming from the analog side of the soundcard is injected into the radio’s microphone jack.</a:t>
            </a:r>
          </a:p>
          <a:p>
            <a:r>
              <a:rPr lang="en-US" dirty="0"/>
              <a:t>The radio’s external speaker jack is the source of the receive audio that is injected into the analog side of the soundcard.</a:t>
            </a:r>
          </a:p>
          <a:p>
            <a:endParaRPr lang="en-US" dirty="0"/>
          </a:p>
          <a:p>
            <a:pPr marL="0" indent="0">
              <a:buNone/>
            </a:pPr>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2925317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65FF3-43FB-68E5-DF4A-2FBDEAFC31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14D337-2E6A-9D33-EF42-2CDCDE935D93}"/>
              </a:ext>
            </a:extLst>
          </p:cNvPr>
          <p:cNvSpPr>
            <a:spLocks noGrp="1"/>
          </p:cNvSpPr>
          <p:nvPr>
            <p:ph type="title"/>
          </p:nvPr>
        </p:nvSpPr>
        <p:spPr>
          <a:xfrm>
            <a:off x="838200" y="365125"/>
            <a:ext cx="10515600" cy="1325563"/>
          </a:xfrm>
        </p:spPr>
        <p:txBody>
          <a:bodyPr/>
          <a:lstStyle/>
          <a:p>
            <a:pPr algn="ctr"/>
            <a:r>
              <a:rPr lang="en-US" dirty="0"/>
              <a:t>Radio Configuration to accommodate </a:t>
            </a:r>
            <a:br>
              <a:rPr lang="en-US" dirty="0"/>
            </a:br>
            <a:r>
              <a:rPr lang="en-US" dirty="0"/>
              <a:t>VARA FM NARROW Data Communications</a:t>
            </a:r>
          </a:p>
        </p:txBody>
      </p:sp>
      <p:sp>
        <p:nvSpPr>
          <p:cNvPr id="5" name="Content Placeholder 4">
            <a:extLst>
              <a:ext uri="{FF2B5EF4-FFF2-40B4-BE49-F238E27FC236}">
                <a16:creationId xmlns:a16="http://schemas.microsoft.com/office/drawing/2014/main" id="{335C1AEE-F80E-7A6D-C5A4-A5FDAF42480B}"/>
              </a:ext>
            </a:extLst>
          </p:cNvPr>
          <p:cNvSpPr>
            <a:spLocks noGrp="1"/>
          </p:cNvSpPr>
          <p:nvPr>
            <p:ph idx="1"/>
          </p:nvPr>
        </p:nvSpPr>
        <p:spPr/>
        <p:txBody>
          <a:bodyPr/>
          <a:lstStyle/>
          <a:p>
            <a:r>
              <a:rPr lang="en-US" dirty="0"/>
              <a:t>The radio is typically configured for 1200 bps operation</a:t>
            </a:r>
          </a:p>
          <a:p>
            <a:r>
              <a:rPr lang="en-US" dirty="0"/>
              <a:t>This does not mean that the VARA FM NARROW data rates are limited to 1200 bps. It is a naming convention carry over from Packet Radio.</a:t>
            </a:r>
          </a:p>
          <a:p>
            <a:r>
              <a:rPr lang="en-US" dirty="0"/>
              <a:t>The 1200 bps configuration means the radio is using circuitry that limits the audio bandwidth to 3 kHz</a:t>
            </a:r>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1307471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1B254-CF8B-1776-B587-366EADD247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196491-AE01-23FF-59DA-CB047752598E}"/>
              </a:ext>
            </a:extLst>
          </p:cNvPr>
          <p:cNvSpPr>
            <a:spLocks noGrp="1"/>
          </p:cNvSpPr>
          <p:nvPr>
            <p:ph type="title"/>
          </p:nvPr>
        </p:nvSpPr>
        <p:spPr>
          <a:xfrm>
            <a:off x="838200" y="170330"/>
            <a:ext cx="10515600" cy="1325563"/>
          </a:xfrm>
        </p:spPr>
        <p:txBody>
          <a:bodyPr>
            <a:normAutofit fontScale="90000"/>
          </a:bodyPr>
          <a:lstStyle/>
          <a:p>
            <a:pPr algn="ctr"/>
            <a:r>
              <a:rPr lang="en-US" dirty="0"/>
              <a:t>The VARA Terminal Node Controller Configuration to accommodate VARA FM NARROW</a:t>
            </a:r>
          </a:p>
        </p:txBody>
      </p:sp>
      <p:pic>
        <p:nvPicPr>
          <p:cNvPr id="5" name="Picture 4">
            <a:extLst>
              <a:ext uri="{FF2B5EF4-FFF2-40B4-BE49-F238E27FC236}">
                <a16:creationId xmlns:a16="http://schemas.microsoft.com/office/drawing/2014/main" id="{4B32B7B7-3CF2-EEF7-733C-81D194F57714}"/>
              </a:ext>
            </a:extLst>
          </p:cNvPr>
          <p:cNvPicPr>
            <a:picLocks noChangeAspect="1"/>
          </p:cNvPicPr>
          <p:nvPr/>
        </p:nvPicPr>
        <p:blipFill>
          <a:blip r:embed="rId2"/>
          <a:stretch>
            <a:fillRect/>
          </a:stretch>
        </p:blipFill>
        <p:spPr>
          <a:xfrm>
            <a:off x="1283109" y="1313470"/>
            <a:ext cx="9861755" cy="5544530"/>
          </a:xfrm>
          <a:prstGeom prst="rect">
            <a:avLst/>
          </a:prstGeom>
        </p:spPr>
      </p:pic>
    </p:spTree>
    <p:extLst>
      <p:ext uri="{BB962C8B-B14F-4D97-AF65-F5344CB8AC3E}">
        <p14:creationId xmlns:p14="http://schemas.microsoft.com/office/powerpoint/2010/main" val="18668560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004DC-488C-E5BA-C00E-FF2FD68F26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4C12C7-1064-36F7-A3D0-AFAAF3BC2347}"/>
              </a:ext>
            </a:extLst>
          </p:cNvPr>
          <p:cNvSpPr>
            <a:spLocks noGrp="1"/>
          </p:cNvSpPr>
          <p:nvPr>
            <p:ph type="title"/>
          </p:nvPr>
        </p:nvSpPr>
        <p:spPr>
          <a:xfrm>
            <a:off x="838200" y="365125"/>
            <a:ext cx="10515600" cy="1325563"/>
          </a:xfrm>
        </p:spPr>
        <p:txBody>
          <a:bodyPr/>
          <a:lstStyle/>
          <a:p>
            <a:pPr algn="ctr"/>
            <a:r>
              <a:rPr lang="en-US" dirty="0"/>
              <a:t>Radio Configuration to accommodate </a:t>
            </a:r>
            <a:br>
              <a:rPr lang="en-US" dirty="0"/>
            </a:br>
            <a:r>
              <a:rPr lang="en-US" dirty="0"/>
              <a:t>VARA FM WIDE Data Communications</a:t>
            </a:r>
          </a:p>
        </p:txBody>
      </p:sp>
      <p:sp>
        <p:nvSpPr>
          <p:cNvPr id="5" name="Content Placeholder 4">
            <a:extLst>
              <a:ext uri="{FF2B5EF4-FFF2-40B4-BE49-F238E27FC236}">
                <a16:creationId xmlns:a16="http://schemas.microsoft.com/office/drawing/2014/main" id="{5EA8BE33-9326-BF88-5B55-DFE7F0545302}"/>
              </a:ext>
            </a:extLst>
          </p:cNvPr>
          <p:cNvSpPr>
            <a:spLocks noGrp="1"/>
          </p:cNvSpPr>
          <p:nvPr>
            <p:ph idx="1"/>
          </p:nvPr>
        </p:nvSpPr>
        <p:spPr/>
        <p:txBody>
          <a:bodyPr/>
          <a:lstStyle/>
          <a:p>
            <a:r>
              <a:rPr lang="en-US" dirty="0"/>
              <a:t>VARA FM WIDE can only be supported by amateur radio transceivers that have a dedicated data port</a:t>
            </a:r>
          </a:p>
          <a:p>
            <a:r>
              <a:rPr lang="en-US" dirty="0"/>
              <a:t>The data port bypasses the microphone input circuitry which limits the audio bandwidth to 3 kHz and probably injects the data signal right into the pre-emphasis section of the transmitter chain</a:t>
            </a:r>
          </a:p>
          <a:p>
            <a:r>
              <a:rPr lang="en-US" dirty="0"/>
              <a:t> On the receive side the received signal is taken from the output of the discriminator before it gets to the audio amplifier section of the receiver chain so as not to limit audio bandwidth of the receive signal.</a:t>
            </a:r>
          </a:p>
          <a:p>
            <a:pPr marL="0" indent="0">
              <a:buNone/>
            </a:pPr>
            <a:endParaRPr lang="en-US" dirty="0"/>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1071451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F2DA8-EA45-2FDB-2458-1147ED62E517}"/>
              </a:ext>
            </a:extLst>
          </p:cNvPr>
          <p:cNvSpPr>
            <a:spLocks noGrp="1"/>
          </p:cNvSpPr>
          <p:nvPr>
            <p:ph type="title"/>
          </p:nvPr>
        </p:nvSpPr>
        <p:spPr>
          <a:xfrm>
            <a:off x="838200" y="365125"/>
            <a:ext cx="10515600" cy="1325563"/>
          </a:xfrm>
        </p:spPr>
        <p:txBody>
          <a:bodyPr/>
          <a:lstStyle/>
          <a:p>
            <a:pPr algn="ctr"/>
            <a:r>
              <a:rPr lang="en-US" dirty="0"/>
              <a:t>Radio Configuration to accommodate </a:t>
            </a:r>
            <a:br>
              <a:rPr lang="en-US" dirty="0"/>
            </a:br>
            <a:r>
              <a:rPr lang="en-US" dirty="0"/>
              <a:t>VARA FM WIDE Data Communications</a:t>
            </a:r>
          </a:p>
        </p:txBody>
      </p:sp>
      <p:sp>
        <p:nvSpPr>
          <p:cNvPr id="5" name="Content Placeholder 4">
            <a:extLst>
              <a:ext uri="{FF2B5EF4-FFF2-40B4-BE49-F238E27FC236}">
                <a16:creationId xmlns:a16="http://schemas.microsoft.com/office/drawing/2014/main" id="{985CAE7D-7F4C-371B-EAA2-3C11FC9445A8}"/>
              </a:ext>
            </a:extLst>
          </p:cNvPr>
          <p:cNvSpPr>
            <a:spLocks noGrp="1"/>
          </p:cNvSpPr>
          <p:nvPr>
            <p:ph idx="1"/>
          </p:nvPr>
        </p:nvSpPr>
        <p:spPr/>
        <p:txBody>
          <a:bodyPr/>
          <a:lstStyle/>
          <a:p>
            <a:r>
              <a:rPr lang="en-US" dirty="0"/>
              <a:t>You need a 9600 bps capable transceiver in order to use VARA FM WIDE</a:t>
            </a:r>
          </a:p>
          <a:p>
            <a:r>
              <a:rPr lang="en-US" dirty="0"/>
              <a:t>The 9600 bps selection means the radio will permit audio bandwidth up to 6 kHz</a:t>
            </a:r>
          </a:p>
          <a:p>
            <a:pPr lvl="1"/>
            <a:r>
              <a:rPr lang="en-US" dirty="0"/>
              <a:t>Either VARA FM NARROW or VARA FM WIDE can be used when radio is configured for 9600 bps</a:t>
            </a:r>
          </a:p>
          <a:p>
            <a:pPr lvl="1"/>
            <a:r>
              <a:rPr lang="en-US" dirty="0"/>
              <a:t>The 9600 selection does not mean the VARA FM NARROW or VARA FM WIDE data rate is limited to 9600 bps. The 9600 is a naming convention carry over from Packet Radio</a:t>
            </a:r>
          </a:p>
          <a:p>
            <a:endParaRPr lang="en-US" dirty="0"/>
          </a:p>
          <a:p>
            <a:endParaRPr lang="en-US" dirty="0"/>
          </a:p>
          <a:p>
            <a:pPr marL="0" indent="0">
              <a:buNone/>
            </a:pPr>
            <a:endParaRPr lang="en-US" dirty="0"/>
          </a:p>
        </p:txBody>
      </p:sp>
    </p:spTree>
    <p:extLst>
      <p:ext uri="{BB962C8B-B14F-4D97-AF65-F5344CB8AC3E}">
        <p14:creationId xmlns:p14="http://schemas.microsoft.com/office/powerpoint/2010/main" val="3293821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72</TotalTime>
  <Words>614</Words>
  <Application>Microsoft Office PowerPoint</Application>
  <PresentationFormat>Widescreen</PresentationFormat>
  <Paragraphs>50</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Aptos</vt:lpstr>
      <vt:lpstr>Aptos Display</vt:lpstr>
      <vt:lpstr>Arial</vt:lpstr>
      <vt:lpstr>Office Theme</vt:lpstr>
      <vt:lpstr>What is the difference between  VARA FM NARROW and VARA FM WIDE</vt:lpstr>
      <vt:lpstr>Deriving the VARA FM Winlink Baseband Audio Bandwidth Baseband Audio BW = (symbol rate) x (number of carriers)</vt:lpstr>
      <vt:lpstr>Deriving the VARA FM Winlink Baseband Audio Bandwidth Baseband Audio BW = (symbol rate) x (number of carriers)</vt:lpstr>
      <vt:lpstr>VARA FM Winlink Data Communications Frequency Deviation</vt:lpstr>
      <vt:lpstr>Radio Configuration to accommodate  VARA FM NARROW Data Communications</vt:lpstr>
      <vt:lpstr>Radio Configuration to accommodate  VARA FM NARROW Data Communications</vt:lpstr>
      <vt:lpstr>The VARA Terminal Node Controller Configuration to accommodate VARA FM NARROW</vt:lpstr>
      <vt:lpstr>Radio Configuration to accommodate  VARA FM WIDE Data Communications</vt:lpstr>
      <vt:lpstr>Radio Configuration to accommodate  VARA FM WIDE Data Communications</vt:lpstr>
      <vt:lpstr>The VARA Terminal Node Controller Configuration to accommodate VARA FM WIDE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Frazier</dc:creator>
  <cp:lastModifiedBy>James Frazier</cp:lastModifiedBy>
  <cp:revision>13</cp:revision>
  <cp:lastPrinted>2026-07-29T05:48:59Z</cp:lastPrinted>
  <dcterms:created xsi:type="dcterms:W3CDTF">2026-07-29T04:44:24Z</dcterms:created>
  <dcterms:modified xsi:type="dcterms:W3CDTF">2026-07-29T05:56:36Z</dcterms:modified>
</cp:coreProperties>
</file>