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297" r:id="rId4"/>
    <p:sldId id="296" r:id="rId5"/>
    <p:sldId id="295" r:id="rId6"/>
    <p:sldId id="294" r:id="rId7"/>
    <p:sldId id="293" r:id="rId8"/>
    <p:sldId id="281" r:id="rId9"/>
    <p:sldId id="268" r:id="rId10"/>
    <p:sldId id="258" r:id="rId11"/>
    <p:sldId id="263" r:id="rId12"/>
    <p:sldId id="264" r:id="rId13"/>
    <p:sldId id="265" r:id="rId14"/>
    <p:sldId id="266" r:id="rId15"/>
    <p:sldId id="270" r:id="rId16"/>
    <p:sldId id="271" r:id="rId17"/>
    <p:sldId id="272" r:id="rId18"/>
    <p:sldId id="277" r:id="rId19"/>
    <p:sldId id="278" r:id="rId20"/>
    <p:sldId id="276" r:id="rId21"/>
    <p:sldId id="274"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3E869FE0-84A5-4368-B8F8-3A531084DD50}"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3E869FE0-84A5-4368-B8F8-3A531084DD5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9D6D1-2DD0-45E5-8DAA-3380B9A4CED7}" type="datetimeFigureOut">
              <a:rPr lang="en-US" smtClean="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69FE0-84A5-4368-B8F8-3A531084DD5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49D6D1-2DD0-45E5-8DAA-3380B9A4CED7}" type="datetimeFigureOut">
              <a:rPr lang="en-US" smtClean="0"/>
              <a:t>5/15/2023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869FE0-84A5-4368-B8F8-3A531084DD5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828800"/>
          </a:xfrm>
        </p:spPr>
        <p:txBody>
          <a:bodyPr/>
          <a:lstStyle/>
          <a:p>
            <a:r>
              <a:rPr lang="en-US" dirty="0" smtClean="0"/>
              <a:t>FEMA IS REVISING THE ONLINE WEBSITE</a:t>
            </a:r>
            <a:endParaRPr lang="en-US" dirty="0"/>
          </a:p>
        </p:txBody>
      </p:sp>
      <p:sp>
        <p:nvSpPr>
          <p:cNvPr id="3" name="Subtitle 2"/>
          <p:cNvSpPr>
            <a:spLocks noGrp="1"/>
          </p:cNvSpPr>
          <p:nvPr>
            <p:ph type="subTitle" idx="1"/>
          </p:nvPr>
        </p:nvSpPr>
        <p:spPr>
          <a:xfrm>
            <a:off x="228600" y="2286000"/>
            <a:ext cx="8534400" cy="4114800"/>
          </a:xfrm>
        </p:spPr>
        <p:txBody>
          <a:bodyPr>
            <a:normAutofit/>
          </a:bodyPr>
          <a:lstStyle/>
          <a:p>
            <a:r>
              <a:rPr lang="en-US" dirty="0" smtClean="0"/>
              <a:t>CURRENT STRUCTURE</a:t>
            </a:r>
          </a:p>
          <a:p>
            <a:r>
              <a:rPr lang="en-US" dirty="0" smtClean="0"/>
              <a:t>EMI </a:t>
            </a:r>
          </a:p>
          <a:p>
            <a:r>
              <a:rPr lang="en-US" dirty="0" smtClean="0"/>
              <a:t>EMERGENCY MANAGEMENT INSTITIUTE</a:t>
            </a:r>
          </a:p>
          <a:p>
            <a:r>
              <a:rPr lang="en-US" dirty="0" smtClean="0"/>
              <a:t>ROLLING OUT</a:t>
            </a:r>
            <a:endParaRPr lang="en-US" dirty="0" smtClean="0"/>
          </a:p>
          <a:p>
            <a:r>
              <a:rPr lang="en-US" dirty="0" smtClean="0"/>
              <a:t>LEARNING MANAGEMENT SYSTEMS (LMS)</a:t>
            </a:r>
          </a:p>
          <a:p>
            <a:r>
              <a:rPr lang="en-US" dirty="0" smtClean="0"/>
              <a:t>(NEW INDEPENDENT STUDY)</a:t>
            </a:r>
          </a:p>
          <a:p>
            <a:endParaRPr lang="en-US" dirty="0" smtClean="0"/>
          </a:p>
          <a:p>
            <a:r>
              <a:rPr lang="en-US" dirty="0" smtClean="0"/>
              <a:t>EMI ONLINE TRAINING (ZOOM?)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04560"/>
          </a:xfrm>
        </p:spPr>
        <p:txBody>
          <a:bodyPr>
            <a:normAutofit fontScale="70000" lnSpcReduction="20000"/>
          </a:bodyPr>
          <a:lstStyle/>
          <a:p>
            <a:pPr algn="ctr"/>
            <a:r>
              <a:rPr lang="en-US" b="1" dirty="0" smtClean="0"/>
              <a:t>IS-20.23</a:t>
            </a:r>
            <a:r>
              <a:rPr lang="en-US" b="1" dirty="0" smtClean="0"/>
              <a:t>: Diversity Awareness Course 2023</a:t>
            </a:r>
            <a:endParaRPr lang="en-US" dirty="0" smtClean="0"/>
          </a:p>
          <a:p>
            <a:pPr algn="ctr"/>
            <a:r>
              <a:rPr lang="en-US" b="1" dirty="0" smtClean="0"/>
              <a:t>Course Date  </a:t>
            </a:r>
            <a:r>
              <a:rPr lang="en-US" dirty="0" smtClean="0"/>
              <a:t>1/6/2023</a:t>
            </a:r>
          </a:p>
          <a:p>
            <a:pPr algn="ctr"/>
            <a:r>
              <a:rPr lang="en-US" b="1" dirty="0" smtClean="0"/>
              <a:t>Course Overview</a:t>
            </a:r>
            <a:endParaRPr lang="en-US" dirty="0" smtClean="0"/>
          </a:p>
          <a:p>
            <a:pPr algn="ctr"/>
            <a:r>
              <a:rPr lang="en-US" dirty="0" smtClean="0"/>
              <a:t>This course recognizes the benefits of diversity in our workforce and FEMA’s commitment to valuing diversity of its employees and customers.</a:t>
            </a:r>
          </a:p>
          <a:p>
            <a:pPr algn="ctr"/>
            <a:r>
              <a:rPr lang="en-US" b="1" dirty="0" smtClean="0"/>
              <a:t>Course Objectives:</a:t>
            </a:r>
            <a:endParaRPr lang="en-US" dirty="0" smtClean="0"/>
          </a:p>
          <a:p>
            <a:pPr algn="ctr"/>
            <a:r>
              <a:rPr lang="en-US" dirty="0" smtClean="0"/>
              <a:t>By the end of this course, participants will be able to:</a:t>
            </a:r>
          </a:p>
          <a:p>
            <a:pPr lvl="0" algn="ctr"/>
            <a:r>
              <a:rPr lang="en-US" dirty="0" smtClean="0"/>
              <a:t>Define what is meant by diversity.</a:t>
            </a:r>
          </a:p>
          <a:p>
            <a:pPr lvl="0" algn="ctr"/>
            <a:r>
              <a:rPr lang="en-US" dirty="0" smtClean="0"/>
              <a:t>Describe how diversity benefits us individually and collectively.</a:t>
            </a:r>
          </a:p>
          <a:p>
            <a:pPr lvl="0" algn="ctr"/>
            <a:r>
              <a:rPr lang="en-US" dirty="0" smtClean="0"/>
              <a:t>State FEMA’s Vision of Diversity.</a:t>
            </a:r>
          </a:p>
          <a:p>
            <a:pPr lvl="0" algn="ctr"/>
            <a:r>
              <a:rPr lang="en-US" dirty="0" smtClean="0"/>
              <a:t>Describe the agency’s commitment to diversity as stated in the Diversity Action Plan.</a:t>
            </a:r>
          </a:p>
          <a:p>
            <a:pPr lvl="0" algn="ctr"/>
            <a:r>
              <a:rPr lang="en-US" dirty="0" smtClean="0"/>
              <a:t>Describe how culture influences our interactions with others.</a:t>
            </a:r>
          </a:p>
          <a:p>
            <a:pPr lvl="0" algn="ctr"/>
            <a:r>
              <a:rPr lang="en-US" dirty="0" smtClean="0"/>
              <a:t>Describe the actions you can take to optimize diversity.</a:t>
            </a:r>
          </a:p>
          <a:p>
            <a:pPr algn="ctr"/>
            <a:r>
              <a:rPr lang="en-US" b="1" dirty="0" smtClean="0"/>
              <a:t>Primary Audience  </a:t>
            </a:r>
            <a:r>
              <a:rPr lang="en-US" dirty="0" smtClean="0"/>
              <a:t>All FEMA Employees</a:t>
            </a:r>
          </a:p>
          <a:p>
            <a:pPr algn="ctr"/>
            <a:r>
              <a:rPr lang="en-US" b="1" dirty="0" smtClean="0"/>
              <a:t>Prerequisites  </a:t>
            </a:r>
            <a:r>
              <a:rPr lang="en-US" dirty="0" smtClean="0"/>
              <a:t>None</a:t>
            </a:r>
          </a:p>
          <a:p>
            <a:pPr algn="ctr"/>
            <a:r>
              <a:rPr lang="en-US" b="1" dirty="0" smtClean="0"/>
              <a:t>CEUs:  </a:t>
            </a:r>
            <a:r>
              <a:rPr lang="en-US" dirty="0" smtClean="0"/>
              <a:t>0.1</a:t>
            </a:r>
          </a:p>
          <a:p>
            <a:pPr algn="ctr"/>
            <a:r>
              <a:rPr lang="en-US" b="1" dirty="0" smtClean="0"/>
              <a:t>Course Length:  </a:t>
            </a:r>
            <a:r>
              <a:rPr lang="en-US" dirty="0" smtClean="0"/>
              <a:t>1 hour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55000" lnSpcReduction="20000"/>
          </a:bodyPr>
          <a:lstStyle/>
          <a:p>
            <a:pPr algn="ctr"/>
            <a:endParaRPr lang="en-US" b="1" dirty="0" smtClean="0"/>
          </a:p>
          <a:p>
            <a:pPr algn="ctr"/>
            <a:r>
              <a:rPr lang="en-US" sz="3600" b="1" dirty="0" smtClean="0"/>
              <a:t>IS-815</a:t>
            </a:r>
            <a:r>
              <a:rPr lang="en-US" sz="3600" b="1" dirty="0" smtClean="0"/>
              <a:t>: ABCs of Temporary Emergency </a:t>
            </a:r>
            <a:r>
              <a:rPr lang="en-US" sz="3600" b="1" dirty="0" smtClean="0"/>
              <a:t>Power</a:t>
            </a:r>
          </a:p>
          <a:p>
            <a:pPr algn="ctr"/>
            <a:endParaRPr lang="en-US" sz="3600" dirty="0" smtClean="0"/>
          </a:p>
          <a:p>
            <a:pPr algn="ctr"/>
            <a:r>
              <a:rPr lang="en-US" b="1" dirty="0" smtClean="0"/>
              <a:t>Course Date  </a:t>
            </a:r>
            <a:r>
              <a:rPr lang="en-US" dirty="0" smtClean="0"/>
              <a:t>12/27/2016</a:t>
            </a:r>
          </a:p>
          <a:p>
            <a:pPr algn="ctr"/>
            <a:r>
              <a:rPr lang="en-US" b="1" dirty="0" smtClean="0"/>
              <a:t>Course Overview</a:t>
            </a:r>
            <a:endParaRPr lang="en-US" dirty="0" smtClean="0"/>
          </a:p>
          <a:p>
            <a:pPr algn="ctr"/>
            <a:r>
              <a:rPr lang="en-US" dirty="0" smtClean="0"/>
              <a:t>The goal of this course is to acquaint members of various communities of practice (emergency management, public works, water/wastewater, healthcare, etc.) with requirements related to provision of temporary emergency power to their facilities following disruption of the commercial power grid.</a:t>
            </a:r>
          </a:p>
          <a:p>
            <a:pPr algn="ctr"/>
            <a:r>
              <a:rPr lang="en-US" b="1" dirty="0" smtClean="0"/>
              <a:t>Course Objectives:</a:t>
            </a:r>
            <a:endParaRPr lang="en-US" dirty="0" smtClean="0"/>
          </a:p>
          <a:p>
            <a:pPr algn="ctr"/>
            <a:r>
              <a:rPr lang="en-US" dirty="0" smtClean="0"/>
              <a:t>Identify the </a:t>
            </a:r>
            <a:r>
              <a:rPr lang="en-US" dirty="0" smtClean="0"/>
              <a:t>types </a:t>
            </a:r>
            <a:r>
              <a:rPr lang="en-US" dirty="0" smtClean="0"/>
              <a:t>of facilities local community personnel believe could be critical to response and recovery activities</a:t>
            </a:r>
          </a:p>
          <a:p>
            <a:pPr lvl="0" algn="ctr"/>
            <a:r>
              <a:rPr lang="en-US" dirty="0" smtClean="0"/>
              <a:t>Describe various mitigation and best practices related to facility generator requirements</a:t>
            </a:r>
          </a:p>
          <a:p>
            <a:pPr lvl="0" algn="ctr"/>
            <a:r>
              <a:rPr lang="en-US" dirty="0" smtClean="0"/>
              <a:t>Describe preparedness and best practice's to determine facility generator requirements</a:t>
            </a:r>
          </a:p>
          <a:p>
            <a:pPr lvl="0" algn="ctr"/>
            <a:r>
              <a:rPr lang="en-US" dirty="0" smtClean="0"/>
              <a:t>Describe the required activities related to the installation of a generator</a:t>
            </a:r>
          </a:p>
          <a:p>
            <a:pPr lvl="0" algn="ctr"/>
            <a:r>
              <a:rPr lang="en-US" dirty="0" smtClean="0"/>
              <a:t>Describe the required activities related to the sustainment of generator operations</a:t>
            </a:r>
          </a:p>
          <a:p>
            <a:pPr lvl="0" algn="ctr"/>
            <a:r>
              <a:rPr lang="en-US" dirty="0" smtClean="0"/>
              <a:t>Describe the required activities related to de-installation and demobilization of a generator</a:t>
            </a:r>
          </a:p>
          <a:p>
            <a:pPr lvl="0" algn="ctr"/>
            <a:r>
              <a:rPr lang="en-US" dirty="0" smtClean="0"/>
              <a:t>Describe the safety requirements and activities related to generator installation and operations</a:t>
            </a:r>
          </a:p>
          <a:p>
            <a:pPr algn="ctr"/>
            <a:r>
              <a:rPr lang="en-US" b="1" dirty="0" smtClean="0"/>
              <a:t>Primary Audience</a:t>
            </a:r>
            <a:endParaRPr lang="en-US" dirty="0" smtClean="0"/>
          </a:p>
          <a:p>
            <a:pPr algn="ctr"/>
            <a:r>
              <a:rPr lang="en-US" dirty="0" smtClean="0"/>
              <a:t>Emergency management, public works, water/wastewater, healthcare, etc. involved with provision of temporary emergency power to their facilities following disruption of the commercial power grid</a:t>
            </a:r>
          </a:p>
          <a:p>
            <a:pPr algn="ctr"/>
            <a:r>
              <a:rPr lang="en-US" b="1" dirty="0" smtClean="0"/>
              <a:t>Prerequisites  </a:t>
            </a:r>
            <a:r>
              <a:rPr lang="en-US" dirty="0" smtClean="0"/>
              <a:t>None</a:t>
            </a:r>
          </a:p>
          <a:p>
            <a:pPr algn="ctr"/>
            <a:r>
              <a:rPr lang="en-US" b="1" dirty="0" smtClean="0"/>
              <a:t>CEUs:   </a:t>
            </a:r>
            <a:r>
              <a:rPr lang="en-US" dirty="0" smtClean="0"/>
              <a:t>0.2</a:t>
            </a:r>
          </a:p>
          <a:p>
            <a:pPr algn="ctr"/>
            <a:r>
              <a:rPr lang="en-US" b="1" dirty="0" smtClean="0"/>
              <a:t>Course Length:   </a:t>
            </a:r>
            <a:r>
              <a:rPr lang="en-US" dirty="0" smtClean="0"/>
              <a:t>2 hours</a:t>
            </a:r>
          </a:p>
          <a:p>
            <a:pPr algn="ct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40000" lnSpcReduction="20000"/>
          </a:bodyPr>
          <a:lstStyle/>
          <a:p>
            <a:endParaRPr lang="en-US" b="1" dirty="0" smtClean="0"/>
          </a:p>
          <a:p>
            <a:endParaRPr lang="en-US" b="1" dirty="0" smtClean="0"/>
          </a:p>
          <a:p>
            <a:endParaRPr lang="en-US" b="1" dirty="0" smtClean="0"/>
          </a:p>
          <a:p>
            <a:pPr algn="ctr"/>
            <a:r>
              <a:rPr lang="en-US" sz="4000" b="1" dirty="0" smtClean="0"/>
              <a:t>IS-951</a:t>
            </a:r>
            <a:r>
              <a:rPr lang="en-US" sz="4000" b="1" dirty="0" smtClean="0"/>
              <a:t>: DHS Radio </a:t>
            </a:r>
            <a:r>
              <a:rPr lang="en-US" sz="4000" b="1" dirty="0" smtClean="0"/>
              <a:t>Interoperability</a:t>
            </a:r>
          </a:p>
          <a:p>
            <a:pPr algn="ctr"/>
            <a:endParaRPr lang="en-US" sz="3300" dirty="0" smtClean="0"/>
          </a:p>
          <a:p>
            <a:pPr algn="ctr"/>
            <a:r>
              <a:rPr lang="en-US" sz="3500" b="1" dirty="0" smtClean="0"/>
              <a:t>Course Date  </a:t>
            </a:r>
            <a:r>
              <a:rPr lang="en-US" sz="3500" dirty="0" smtClean="0"/>
              <a:t>9/22/2016</a:t>
            </a:r>
          </a:p>
          <a:p>
            <a:pPr algn="ctr"/>
            <a:r>
              <a:rPr lang="en-US" sz="3500" b="1" dirty="0" smtClean="0"/>
              <a:t>Course Overview</a:t>
            </a:r>
            <a:endParaRPr lang="en-US" sz="3500" dirty="0" smtClean="0"/>
          </a:p>
          <a:p>
            <a:pPr algn="ctr"/>
            <a:r>
              <a:rPr lang="en-US" sz="3500" dirty="0" smtClean="0"/>
              <a:t>The intent of the DHS Radio Interoperability Course is to provide a mechanism for DHS employees in all related disciplines who utilize radio communications systems to understand the operation of portable/mobile radios, the basics of how radio systems work, and the principles and concepts of interoperable communications (especially within the National Incident Management System). Additionally, this training will provide instruction on how to locate and properly use the DHS Common Interoperability Channels.</a:t>
            </a:r>
          </a:p>
          <a:p>
            <a:pPr algn="ctr"/>
            <a:r>
              <a:rPr lang="en-US" sz="3500" b="1" dirty="0" smtClean="0"/>
              <a:t>Course Objectives:</a:t>
            </a:r>
            <a:endParaRPr lang="en-US" sz="3500" dirty="0" smtClean="0"/>
          </a:p>
          <a:p>
            <a:pPr algn="ctr"/>
            <a:r>
              <a:rPr lang="en-US" sz="3500" dirty="0" smtClean="0"/>
              <a:t>Explain the capabilities of land mobile radios and radio systems</a:t>
            </a:r>
          </a:p>
          <a:p>
            <a:pPr algn="ctr"/>
            <a:r>
              <a:rPr lang="en-US" sz="3500" dirty="0" smtClean="0"/>
              <a:t>Determine which interoperability channels are programmed into DHS radios Locate interoperability channels on portable and mobile radios Identify when and how to use interoperability channels in an operational environment</a:t>
            </a:r>
          </a:p>
          <a:p>
            <a:pPr algn="ctr"/>
            <a:r>
              <a:rPr lang="en-US" sz="3500" b="1" dirty="0" smtClean="0"/>
              <a:t>Primary Audience</a:t>
            </a:r>
            <a:endParaRPr lang="en-US" sz="3500" dirty="0" smtClean="0"/>
          </a:p>
          <a:p>
            <a:pPr algn="ctr"/>
            <a:r>
              <a:rPr lang="en-US" sz="3500" dirty="0" smtClean="0"/>
              <a:t>DHS Operational component employees who use a radio as part of their normal duties and/or collateral duties.</a:t>
            </a:r>
          </a:p>
          <a:p>
            <a:pPr algn="ctr"/>
            <a:r>
              <a:rPr lang="en-US" sz="3500" b="1" dirty="0" smtClean="0"/>
              <a:t>Prerequisites</a:t>
            </a:r>
            <a:endParaRPr lang="en-US" sz="3500" dirty="0" smtClean="0"/>
          </a:p>
          <a:p>
            <a:pPr algn="ctr"/>
            <a:r>
              <a:rPr lang="en-US" sz="3500" dirty="0" smtClean="0"/>
              <a:t>While there are no prerequisite courses required for the DHS Radio Interoperability Training, prior participation in/completion of a radio communications familiarity training course conducted during basic training, or by the employee's specific DHS component, is strongly encouraged.</a:t>
            </a:r>
          </a:p>
          <a:p>
            <a:pPr algn="ctr"/>
            <a:r>
              <a:rPr lang="en-US" sz="3500" b="1" dirty="0" smtClean="0"/>
              <a:t>CEUs:  </a:t>
            </a:r>
            <a:r>
              <a:rPr lang="en-US" sz="3500" dirty="0" smtClean="0"/>
              <a:t>0.2</a:t>
            </a:r>
          </a:p>
          <a:p>
            <a:pPr algn="ctr"/>
            <a:r>
              <a:rPr lang="en-US" sz="3500" b="1" dirty="0" smtClean="0"/>
              <a:t>Course Length:  </a:t>
            </a:r>
            <a:r>
              <a:rPr lang="en-US" sz="3500" dirty="0" smtClean="0"/>
              <a:t>2 hours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62500" lnSpcReduction="20000"/>
          </a:bodyPr>
          <a:lstStyle/>
          <a:p>
            <a:pPr algn="ctr"/>
            <a:r>
              <a:rPr lang="en-US" sz="3200" b="1" dirty="0" smtClean="0"/>
              <a:t>IS-2200: Basic Emergency Operations Center </a:t>
            </a:r>
            <a:r>
              <a:rPr lang="en-US" sz="3200" b="1" dirty="0" smtClean="0"/>
              <a:t>Functions</a:t>
            </a:r>
          </a:p>
          <a:p>
            <a:pPr algn="ctr"/>
            <a:endParaRPr lang="en-US" sz="3200" dirty="0" smtClean="0"/>
          </a:p>
          <a:p>
            <a:pPr algn="ctr"/>
            <a:r>
              <a:rPr lang="en-US" b="1" dirty="0" smtClean="0"/>
              <a:t>Course Date  </a:t>
            </a:r>
            <a:r>
              <a:rPr lang="en-US" dirty="0" smtClean="0"/>
              <a:t>5/17/2019</a:t>
            </a:r>
          </a:p>
          <a:p>
            <a:pPr algn="ctr"/>
            <a:r>
              <a:rPr lang="en-US" b="1" dirty="0" smtClean="0"/>
              <a:t>Course Overview</a:t>
            </a:r>
            <a:endParaRPr lang="en-US" dirty="0" smtClean="0"/>
          </a:p>
          <a:p>
            <a:pPr algn="ctr"/>
            <a:r>
              <a:rPr lang="en-US" dirty="0" smtClean="0"/>
              <a:t>The Basic Emergency Operations Center Functions course is designed to introduce the role, design, and function of the Emergency Operations Center (EOC) and the supportive relationship as a NIMS Command and Coordination component of the Multiagency Coordination System.</a:t>
            </a:r>
          </a:p>
          <a:p>
            <a:pPr algn="ctr"/>
            <a:r>
              <a:rPr lang="en-US" b="1" dirty="0" smtClean="0"/>
              <a:t>Course Objectives:</a:t>
            </a:r>
            <a:endParaRPr lang="en-US" dirty="0" smtClean="0"/>
          </a:p>
          <a:p>
            <a:pPr algn="ctr"/>
            <a:r>
              <a:rPr lang="en-US" dirty="0" smtClean="0"/>
              <a:t>At the completion of this course, you should be able to:</a:t>
            </a:r>
          </a:p>
          <a:p>
            <a:pPr lvl="0" algn="ctr"/>
            <a:r>
              <a:rPr lang="en-US" dirty="0" smtClean="0"/>
              <a:t>Describe the role EOCs play in overall multiagency coordination.</a:t>
            </a:r>
          </a:p>
          <a:p>
            <a:pPr lvl="0" algn="ctr"/>
            <a:r>
              <a:rPr lang="en-US" dirty="0" smtClean="0"/>
              <a:t>Describe the processes and procedures for activating the EOC.</a:t>
            </a:r>
          </a:p>
          <a:p>
            <a:pPr lvl="0" algn="ctr"/>
            <a:r>
              <a:rPr lang="en-US" dirty="0" smtClean="0"/>
              <a:t>Describe the factors involved in staffing and organizing the EOC.</a:t>
            </a:r>
          </a:p>
          <a:p>
            <a:pPr lvl="0" algn="ctr"/>
            <a:r>
              <a:rPr lang="en-US" dirty="0" smtClean="0"/>
              <a:t>Describe factors for effective EOCs.</a:t>
            </a:r>
          </a:p>
          <a:p>
            <a:pPr lvl="0" algn="ctr"/>
            <a:r>
              <a:rPr lang="en-US" dirty="0" smtClean="0"/>
              <a:t>Identify considerations for deactivating the EOC within the context of Recovery.</a:t>
            </a:r>
          </a:p>
          <a:p>
            <a:pPr lvl="0" algn="ctr"/>
            <a:r>
              <a:rPr lang="en-US" dirty="0" smtClean="0"/>
              <a:t>Given a scenario-based incident, utilize key EOC concepts to successfully complete the scenario.</a:t>
            </a:r>
          </a:p>
          <a:p>
            <a:pPr algn="ctr"/>
            <a:r>
              <a:rPr lang="en-US" b="1" dirty="0" smtClean="0"/>
              <a:t>Prerequisites   </a:t>
            </a:r>
            <a:r>
              <a:rPr lang="en-US" dirty="0" smtClean="0"/>
              <a:t>n/a</a:t>
            </a:r>
          </a:p>
          <a:p>
            <a:pPr algn="ctr"/>
            <a:r>
              <a:rPr lang="en-US" b="1" dirty="0" smtClean="0"/>
              <a:t>CEUs</a:t>
            </a:r>
            <a:r>
              <a:rPr lang="en-US" b="1" dirty="0" smtClean="0"/>
              <a:t>:   </a:t>
            </a:r>
            <a:r>
              <a:rPr lang="en-US" dirty="0" smtClean="0"/>
              <a:t>0.4</a:t>
            </a:r>
          </a:p>
          <a:p>
            <a:pPr algn="ctr"/>
            <a:r>
              <a:rPr lang="en-US" b="1" dirty="0" smtClean="0"/>
              <a:t>Course Length:   </a:t>
            </a:r>
            <a:r>
              <a:rPr lang="en-US" dirty="0" smtClean="0"/>
              <a:t>4 hours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55000" lnSpcReduction="20000"/>
          </a:bodyPr>
          <a:lstStyle/>
          <a:p>
            <a:pPr algn="ctr"/>
            <a:r>
              <a:rPr lang="en-US" sz="3300" b="1" dirty="0" smtClean="0"/>
              <a:t>IS-35.23: FEMA Safety Orientation </a:t>
            </a:r>
            <a:r>
              <a:rPr lang="en-US" sz="3300" b="1" dirty="0" smtClean="0"/>
              <a:t>2023</a:t>
            </a:r>
            <a:endParaRPr lang="en-US" b="1" dirty="0" smtClean="0"/>
          </a:p>
          <a:p>
            <a:pPr algn="ctr"/>
            <a:endParaRPr lang="en-US" dirty="0" smtClean="0"/>
          </a:p>
          <a:p>
            <a:pPr algn="ctr"/>
            <a:r>
              <a:rPr lang="en-US" sz="2900" b="1" dirty="0" smtClean="0"/>
              <a:t>Course Date  </a:t>
            </a:r>
            <a:r>
              <a:rPr lang="en-US" sz="2900" dirty="0" smtClean="0"/>
              <a:t>1/6/2023</a:t>
            </a:r>
          </a:p>
          <a:p>
            <a:pPr algn="ctr"/>
            <a:r>
              <a:rPr lang="en-US" sz="2900" b="1" dirty="0" smtClean="0"/>
              <a:t>Course Overview</a:t>
            </a:r>
            <a:endParaRPr lang="en-US" sz="2900" dirty="0" smtClean="0"/>
          </a:p>
          <a:p>
            <a:pPr algn="ctr"/>
            <a:r>
              <a:rPr lang="en-US" sz="2900" dirty="0" smtClean="0"/>
              <a:t>Workplace safety is an important concern at FEMA and throughout the Federal government. Workplace safety is everyone’s business. If you get sick or hurt on the job, everyone pays the price—in pain and suffering, in lost work, and in economic costs. When we work together to create a safer place to work, we’re all more productive and satisfied with our jobs. This course is designed to help you understand your safety rights and responsibilities and what you can do to safeguard your own well-being on the job—both in your regular workplace and during deployments.</a:t>
            </a:r>
          </a:p>
          <a:p>
            <a:pPr algn="ctr"/>
            <a:r>
              <a:rPr lang="en-US" sz="2900" b="1" dirty="0" smtClean="0"/>
              <a:t>Course Objectives:</a:t>
            </a:r>
            <a:endParaRPr lang="en-US" sz="2900" dirty="0" smtClean="0"/>
          </a:p>
          <a:p>
            <a:pPr algn="ctr"/>
            <a:r>
              <a:rPr lang="en-US" sz="2900" dirty="0" smtClean="0"/>
              <a:t>This course is designed to give you an orientation to workplace safety. At the conclusion of this course, you should be able to:</a:t>
            </a:r>
          </a:p>
          <a:p>
            <a:pPr lvl="0" algn="ctr"/>
            <a:r>
              <a:rPr lang="en-US" sz="2900" dirty="0" smtClean="0"/>
              <a:t>Identify safety roles and responsibilities in the workplace.</a:t>
            </a:r>
          </a:p>
          <a:p>
            <a:pPr lvl="0" algn="ctr"/>
            <a:r>
              <a:rPr lang="en-US" sz="2900" dirty="0" smtClean="0"/>
              <a:t>Identify potential workplace hazards.</a:t>
            </a:r>
          </a:p>
          <a:p>
            <a:pPr lvl="0" algn="ctr"/>
            <a:r>
              <a:rPr lang="en-US" sz="2900" dirty="0" smtClean="0"/>
              <a:t>Identify ways to maximize personal safety at your regular workplace and when deployed.</a:t>
            </a:r>
          </a:p>
          <a:p>
            <a:pPr lvl="0" algn="ctr"/>
            <a:r>
              <a:rPr lang="en-US" sz="2900" dirty="0" smtClean="0"/>
              <a:t>Identify procedures for responding to emergencies in the workplace.</a:t>
            </a:r>
          </a:p>
          <a:p>
            <a:pPr algn="ctr"/>
            <a:r>
              <a:rPr lang="en-US" sz="2900" b="1" dirty="0" smtClean="0"/>
              <a:t>Primary Audience</a:t>
            </a:r>
            <a:endParaRPr lang="en-US" sz="2900" dirty="0" smtClean="0"/>
          </a:p>
          <a:p>
            <a:pPr algn="ctr"/>
            <a:r>
              <a:rPr lang="en-US" sz="2900" dirty="0" smtClean="0"/>
              <a:t>All FEMA employees every 2 calendar years. This replaces DF-507 FEMA Safety Orientation.</a:t>
            </a:r>
          </a:p>
          <a:p>
            <a:pPr algn="ctr"/>
            <a:r>
              <a:rPr lang="en-US" sz="2900" b="1" dirty="0" smtClean="0"/>
              <a:t>Prerequisites  </a:t>
            </a:r>
            <a:r>
              <a:rPr lang="en-US" sz="2900" dirty="0" smtClean="0"/>
              <a:t>None</a:t>
            </a:r>
          </a:p>
          <a:p>
            <a:pPr algn="ctr"/>
            <a:r>
              <a:rPr lang="en-US" sz="2900" b="1" dirty="0" smtClean="0"/>
              <a:t>CEUs:  </a:t>
            </a:r>
            <a:r>
              <a:rPr lang="en-US" sz="2900" dirty="0" smtClean="0"/>
              <a:t>0.2</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62500" lnSpcReduction="20000"/>
          </a:bodyPr>
          <a:lstStyle/>
          <a:p>
            <a:pPr algn="ctr"/>
            <a:r>
              <a:rPr lang="en-US" sz="3200" b="1" dirty="0" smtClean="0"/>
              <a:t>IS-42.A: Social Media in Emergency </a:t>
            </a:r>
            <a:r>
              <a:rPr lang="en-US" sz="3200" b="1" dirty="0" smtClean="0"/>
              <a:t>Management</a:t>
            </a:r>
          </a:p>
          <a:p>
            <a:endParaRPr lang="en-US" b="1" dirty="0" smtClean="0"/>
          </a:p>
          <a:p>
            <a:pPr algn="ctr"/>
            <a:r>
              <a:rPr lang="en-US" b="1" dirty="0" smtClean="0"/>
              <a:t>Course </a:t>
            </a:r>
            <a:r>
              <a:rPr lang="en-US" b="1" dirty="0" smtClean="0"/>
              <a:t>Date  </a:t>
            </a:r>
            <a:r>
              <a:rPr lang="en-US" dirty="0" smtClean="0"/>
              <a:t>8/24/2021</a:t>
            </a:r>
          </a:p>
          <a:p>
            <a:pPr algn="ctr"/>
            <a:r>
              <a:rPr lang="en-US" b="1" dirty="0" smtClean="0"/>
              <a:t>Course Overview</a:t>
            </a:r>
            <a:endParaRPr lang="en-US" dirty="0" smtClean="0"/>
          </a:p>
          <a:p>
            <a:pPr algn="ctr"/>
            <a:r>
              <a:rPr lang="en-US" dirty="0" smtClean="0"/>
              <a:t>The purpose of this course is to provide the participants with best practices including tools, techniques and a basic roadmap to build capabilities in the use of social media technologies in their own emergency management organizations (State, local, Tribal) in order to further their emergency response missions.</a:t>
            </a:r>
          </a:p>
          <a:p>
            <a:pPr algn="ctr"/>
            <a:r>
              <a:rPr lang="en-US" b="1" dirty="0" smtClean="0"/>
              <a:t>Course Objectives:</a:t>
            </a:r>
            <a:endParaRPr lang="en-US" dirty="0" smtClean="0"/>
          </a:p>
          <a:p>
            <a:pPr lvl="0" algn="ctr"/>
            <a:r>
              <a:rPr lang="en-US" dirty="0" smtClean="0"/>
              <a:t>Explain why social media is important for emergency management.</a:t>
            </a:r>
          </a:p>
          <a:p>
            <a:pPr lvl="0" algn="ctr"/>
            <a:r>
              <a:rPr lang="en-US" dirty="0" smtClean="0"/>
              <a:t>Describe the major functions and features of common social media sites currently used in emergency management.</a:t>
            </a:r>
          </a:p>
          <a:p>
            <a:pPr lvl="0" algn="ctr"/>
            <a:r>
              <a:rPr lang="en-US" dirty="0" smtClean="0"/>
              <a:t>Describe the opportunities and challenges of using social media during the five mission areas of emergency management.</a:t>
            </a:r>
          </a:p>
          <a:p>
            <a:pPr lvl="0" algn="ctr"/>
            <a:r>
              <a:rPr lang="en-US" dirty="0" smtClean="0"/>
              <a:t>Describe best practices for using social media during the five mission areas of emergency management.</a:t>
            </a:r>
          </a:p>
          <a:p>
            <a:pPr lvl="0" algn="ctr"/>
            <a:r>
              <a:rPr lang="en-US" dirty="0" smtClean="0"/>
              <a:t>Describe the process for building social media capabilities and sustaining the use of social media in emergency management organizations (state, local, tribal, territorial).</a:t>
            </a:r>
          </a:p>
          <a:p>
            <a:pPr algn="ctr"/>
            <a:r>
              <a:rPr lang="en-US" b="1" dirty="0" smtClean="0"/>
              <a:t>Prerequisites  </a:t>
            </a:r>
            <a:r>
              <a:rPr lang="en-US" dirty="0" smtClean="0"/>
              <a:t>None</a:t>
            </a:r>
          </a:p>
          <a:p>
            <a:pPr algn="ctr"/>
            <a:r>
              <a:rPr lang="en-US" b="1" dirty="0" smtClean="0"/>
              <a:t>CEUs:   </a:t>
            </a:r>
            <a:r>
              <a:rPr lang="en-US" dirty="0" smtClean="0"/>
              <a:t>0.3</a:t>
            </a:r>
          </a:p>
          <a:p>
            <a:pPr algn="ctr"/>
            <a:r>
              <a:rPr lang="en-US" b="1" dirty="0" smtClean="0"/>
              <a:t>Course Length:   </a:t>
            </a:r>
            <a:r>
              <a:rPr lang="en-US" dirty="0" smtClean="0"/>
              <a:t>3 hours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0000" lnSpcReduction="20000"/>
          </a:bodyPr>
          <a:lstStyle/>
          <a:p>
            <a:pPr algn="ctr"/>
            <a:r>
              <a:rPr lang="en-US" b="1" dirty="0" smtClean="0"/>
              <a:t>IS-45: Continuous Improvement (CI) </a:t>
            </a:r>
            <a:r>
              <a:rPr lang="en-US" b="1" dirty="0" smtClean="0"/>
              <a:t>Overview</a:t>
            </a:r>
          </a:p>
          <a:p>
            <a:pPr algn="ctr"/>
            <a:endParaRPr lang="en-US" dirty="0" smtClean="0"/>
          </a:p>
          <a:p>
            <a:pPr algn="ctr"/>
            <a:r>
              <a:rPr lang="en-US" b="1" dirty="0" smtClean="0"/>
              <a:t>Course Date  </a:t>
            </a:r>
            <a:r>
              <a:rPr lang="en-US" dirty="0" smtClean="0"/>
              <a:t>7/13/2020</a:t>
            </a:r>
          </a:p>
          <a:p>
            <a:pPr algn="ctr"/>
            <a:r>
              <a:rPr lang="en-US" b="1" dirty="0" smtClean="0"/>
              <a:t>Course Overview</a:t>
            </a:r>
            <a:endParaRPr lang="en-US" dirty="0" smtClean="0"/>
          </a:p>
          <a:p>
            <a:pPr algn="ctr"/>
            <a:r>
              <a:rPr lang="en-US" dirty="0" smtClean="0"/>
              <a:t>The course is designed to provide state, local, tribal, territorial (SLTT), and other preparedness partners with an introduction to Continuous Improvement. This course provides an overview of the Continuous Improvement process, reviews frequently used data collection methods, and provides guidance for building an effective Continuous Improvement Program</a:t>
            </a:r>
            <a:r>
              <a:rPr lang="en-US" dirty="0" smtClean="0"/>
              <a:t>. The </a:t>
            </a:r>
            <a:r>
              <a:rPr lang="en-US" dirty="0" smtClean="0"/>
              <a:t>learner must achieve a minimum passing score of 75% on final knowledge assessments or demonstrate mastery on performance assessments or research assignments to earn the IACET CEU.</a:t>
            </a:r>
          </a:p>
          <a:p>
            <a:pPr algn="ctr"/>
            <a:r>
              <a:rPr lang="en-US" b="1" dirty="0" smtClean="0"/>
              <a:t>Course Objectives:</a:t>
            </a:r>
            <a:endParaRPr lang="en-US" dirty="0" smtClean="0"/>
          </a:p>
          <a:p>
            <a:pPr lvl="0" algn="ctr"/>
            <a:r>
              <a:rPr lang="en-US" dirty="0" smtClean="0"/>
              <a:t>Define Continuous Improvement and understand its importance.</a:t>
            </a:r>
          </a:p>
          <a:p>
            <a:pPr lvl="0" algn="ctr"/>
            <a:r>
              <a:rPr lang="en-US" dirty="0" smtClean="0"/>
              <a:t>Understand the Continuous Improvement Process and its four phases.</a:t>
            </a:r>
          </a:p>
          <a:p>
            <a:pPr lvl="0" algn="ctr"/>
            <a:r>
              <a:rPr lang="en-US" dirty="0" smtClean="0"/>
              <a:t>Describe what makes a Continuous Improvement Program effective.</a:t>
            </a:r>
          </a:p>
          <a:p>
            <a:pPr algn="ctr"/>
            <a:r>
              <a:rPr lang="en-US" b="1" dirty="0" smtClean="0"/>
              <a:t>Prerequisites  </a:t>
            </a:r>
            <a:r>
              <a:rPr lang="en-US" dirty="0" smtClean="0"/>
              <a:t>none</a:t>
            </a:r>
          </a:p>
          <a:p>
            <a:pPr algn="ctr"/>
            <a:r>
              <a:rPr lang="en-US" b="1" dirty="0" smtClean="0"/>
              <a:t>CEUs:   </a:t>
            </a:r>
            <a:r>
              <a:rPr lang="en-US" dirty="0" smtClean="0"/>
              <a:t>0.1</a:t>
            </a:r>
          </a:p>
          <a:p>
            <a:pPr algn="ctr"/>
            <a:r>
              <a:rPr lang="en-US" b="1" dirty="0" smtClean="0"/>
              <a:t>Course Length:   </a:t>
            </a:r>
            <a:r>
              <a:rPr lang="en-US" dirty="0" smtClean="0"/>
              <a:t>1 hour</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algn="ctr"/>
            <a:r>
              <a:rPr lang="en-US" b="1" dirty="0" smtClean="0"/>
              <a:t>IS-66: Preparing the Nation for Space Weather </a:t>
            </a:r>
            <a:r>
              <a:rPr lang="en-US" b="1" dirty="0" smtClean="0"/>
              <a:t>Events</a:t>
            </a:r>
          </a:p>
          <a:p>
            <a:pPr algn="ctr"/>
            <a:endParaRPr lang="en-US" dirty="0" smtClean="0"/>
          </a:p>
          <a:p>
            <a:pPr algn="ctr"/>
            <a:r>
              <a:rPr lang="en-US" sz="2200" b="1" dirty="0" smtClean="0"/>
              <a:t>Course Date  </a:t>
            </a:r>
            <a:r>
              <a:rPr lang="en-US" sz="2200" dirty="0" smtClean="0"/>
              <a:t>9/19/2022</a:t>
            </a:r>
          </a:p>
          <a:p>
            <a:pPr algn="ctr"/>
            <a:r>
              <a:rPr lang="en-US" sz="2200" b="1" dirty="0" smtClean="0"/>
              <a:t>Course Overview</a:t>
            </a:r>
            <a:endParaRPr lang="en-US" sz="2200" dirty="0" smtClean="0"/>
          </a:p>
          <a:p>
            <a:pPr algn="ctr"/>
            <a:r>
              <a:rPr lang="en-US" sz="2200" dirty="0" smtClean="0"/>
              <a:t>The Preparing the Nation for Space Weather Events Independent Study course will cover the lessons necessary to a greater understanding of space weather and its impacts, strengthen understanding of space weather events; the potential impacts from those events; and the roles of the Federal Government as well as the local and jurisdictional Emergency Manager in preparing for and mitigating such impacts.</a:t>
            </a:r>
          </a:p>
          <a:p>
            <a:pPr algn="ctr"/>
            <a:r>
              <a:rPr lang="en-US" sz="2200" b="1" dirty="0" smtClean="0"/>
              <a:t>Prerequisites  </a:t>
            </a:r>
            <a:r>
              <a:rPr lang="en-US" sz="2200" dirty="0" smtClean="0"/>
              <a:t>None</a:t>
            </a:r>
          </a:p>
          <a:p>
            <a:pPr algn="ctr"/>
            <a:r>
              <a:rPr lang="en-US" sz="2200" b="1" dirty="0" smtClean="0"/>
              <a:t>CEUs:   </a:t>
            </a:r>
            <a:r>
              <a:rPr lang="en-US" sz="2200" dirty="0" smtClean="0"/>
              <a:t>0.2</a:t>
            </a:r>
          </a:p>
          <a:p>
            <a:pPr algn="ctr"/>
            <a:r>
              <a:rPr lang="en-US" sz="2200" b="1" dirty="0" smtClean="0"/>
              <a:t>Course Length:   </a:t>
            </a:r>
            <a:r>
              <a:rPr lang="en-US" sz="2200" dirty="0" smtClean="0"/>
              <a:t>2 hours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fontScale="47500" lnSpcReduction="20000"/>
          </a:bodyPr>
          <a:lstStyle/>
          <a:p>
            <a:pPr algn="ctr"/>
            <a:r>
              <a:rPr lang="en-US" sz="3800" b="1" dirty="0" smtClean="0"/>
              <a:t>IS-317.A: Introduction to Community Emergency Response Team (CERTs</a:t>
            </a:r>
            <a:r>
              <a:rPr lang="en-US" sz="3800" b="1" dirty="0" smtClean="0"/>
              <a:t>)</a:t>
            </a:r>
          </a:p>
          <a:p>
            <a:pPr algn="ctr"/>
            <a:endParaRPr lang="en-US" b="1" dirty="0" smtClean="0"/>
          </a:p>
          <a:p>
            <a:pPr algn="ctr"/>
            <a:endParaRPr lang="en-US" sz="3300" dirty="0" smtClean="0"/>
          </a:p>
          <a:p>
            <a:pPr algn="ctr"/>
            <a:r>
              <a:rPr lang="en-US" sz="3300" b="1" dirty="0" smtClean="0"/>
              <a:t>Course Date  </a:t>
            </a:r>
            <a:r>
              <a:rPr lang="en-US" sz="3300" dirty="0" smtClean="0"/>
              <a:t>5/1/2020</a:t>
            </a:r>
          </a:p>
          <a:p>
            <a:pPr algn="ctr"/>
            <a:r>
              <a:rPr lang="en-US" sz="3300" b="1" dirty="0" smtClean="0"/>
              <a:t>Course Overview</a:t>
            </a:r>
            <a:endParaRPr lang="en-US" sz="3300" dirty="0" smtClean="0"/>
          </a:p>
          <a:p>
            <a:pPr algn="ctr"/>
            <a:r>
              <a:rPr lang="en-US" sz="3300" dirty="0" smtClean="0"/>
              <a:t>This Independent Study (IS) course is an introduction to the Community Emergency Response Team (CERT) program for those interested in learning about the CERT program for their own knowledge or as a pre-requisite for completing the CERT Basic classroom training that may be available in your community.</a:t>
            </a:r>
          </a:p>
          <a:p>
            <a:pPr algn="ctr"/>
            <a:r>
              <a:rPr lang="en-US" sz="3300" dirty="0" smtClean="0"/>
              <a:t>The course includes three lessons: Introduction to CERT; What CERTs Do; and, Becoming Involved.</a:t>
            </a:r>
          </a:p>
          <a:p>
            <a:pPr algn="ctr"/>
            <a:r>
              <a:rPr lang="en-US" sz="3300" dirty="0" smtClean="0"/>
              <a:t>In </a:t>
            </a:r>
            <a:r>
              <a:rPr lang="en-US" sz="3300" b="1" dirty="0" smtClean="0"/>
              <a:t>Lesson 1</a:t>
            </a:r>
            <a:r>
              <a:rPr lang="en-US" sz="3300" dirty="0" smtClean="0"/>
              <a:t>, Introduction to CERT, you will learn what a CERT is, the origin of the national CERT program, examples of local CERT volunteer organizations, and the general and national purpose of CERT.</a:t>
            </a:r>
          </a:p>
          <a:p>
            <a:pPr algn="ctr"/>
            <a:r>
              <a:rPr lang="en-US" sz="3300" b="1" dirty="0" smtClean="0"/>
              <a:t>Lesson 2:</a:t>
            </a:r>
            <a:r>
              <a:rPr lang="en-US" sz="3300" dirty="0" smtClean="0"/>
              <a:t> What CERTs Do, describes CERT roles and responsibilities, how CERTs work with formal emergency response organizations, how CERTs integrate into an Incident Command System (ICS) structure, and what CERTs do and do not do. The lesson describes various CERT volunteer organizations and offers examples of how CERT programs have been implemented around the country and for different communities. You will also learn about case study examples of how CERT programs are helping various communities.</a:t>
            </a:r>
          </a:p>
          <a:p>
            <a:pPr algn="ctr"/>
            <a:r>
              <a:rPr lang="en-US" sz="3300" b="1" dirty="0" smtClean="0"/>
              <a:t>Lesson 3:</a:t>
            </a:r>
            <a:r>
              <a:rPr lang="en-US" sz="3300" dirty="0" smtClean="0"/>
              <a:t> Becoming Involved, discusses the required training to become a CERT volunteer, the benefits of being a CERT volunteer, and what you may be asked to do as part of a CERT. This lesson identifies ways in which you, as a CERT volunteer, can serve your community during emergencies and how the CERT organization can provide for your effective participation in disaster response.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77500" lnSpcReduction="20000"/>
          </a:bodyPr>
          <a:lstStyle/>
          <a:p>
            <a:pPr algn="ctr"/>
            <a:r>
              <a:rPr lang="en-US" sz="2600" b="1" dirty="0" smtClean="0"/>
              <a:t>Remember:</a:t>
            </a:r>
            <a:r>
              <a:rPr lang="en-US" sz="2600" dirty="0" smtClean="0"/>
              <a:t> It is important to understand that completion of this Independent Study course is not equivalent to, and cannot be used in place of, the classroom delivery of the CERT Basic training. To become a CERT volunteer, you must complete the classroom training offered by a local government agency such as the emergency management agency, fire or police department. Contact your local emergency manager to learn about the local education and training opportunities available to you.</a:t>
            </a:r>
          </a:p>
          <a:p>
            <a:pPr algn="ctr"/>
            <a:r>
              <a:rPr lang="en-US" sz="2600" b="1" dirty="0" smtClean="0"/>
              <a:t>  </a:t>
            </a:r>
            <a:endParaRPr lang="en-US" sz="2600" dirty="0" smtClean="0"/>
          </a:p>
          <a:p>
            <a:pPr algn="ctr"/>
            <a:r>
              <a:rPr lang="en-US" sz="2600" b="1" dirty="0" smtClean="0"/>
              <a:t>Course Objectives:</a:t>
            </a:r>
            <a:endParaRPr lang="en-US" sz="2600" dirty="0" smtClean="0"/>
          </a:p>
          <a:p>
            <a:pPr lvl="0" algn="ctr"/>
            <a:r>
              <a:rPr lang="en-US" sz="2600" dirty="0" smtClean="0"/>
              <a:t>Define and describe CERT program.</a:t>
            </a:r>
          </a:p>
          <a:p>
            <a:pPr lvl="0" algn="ctr"/>
            <a:r>
              <a:rPr lang="en-US" sz="2600" dirty="0" smtClean="0"/>
              <a:t>Identify ways a CERT helps national resilience.</a:t>
            </a:r>
          </a:p>
          <a:p>
            <a:pPr lvl="0" algn="ctr"/>
            <a:r>
              <a:rPr lang="en-US" sz="2600" dirty="0" smtClean="0"/>
              <a:t>Identify ways CERT members can help their community.</a:t>
            </a:r>
          </a:p>
          <a:p>
            <a:pPr lvl="0" algn="ctr"/>
            <a:r>
              <a:rPr lang="en-US" sz="2600" dirty="0" smtClean="0"/>
              <a:t>List CERT member roles and responsibilities.</a:t>
            </a:r>
          </a:p>
          <a:p>
            <a:pPr lvl="0" algn="ctr"/>
            <a:r>
              <a:rPr lang="en-US" sz="2600" dirty="0" smtClean="0"/>
              <a:t>Identify benefits of being a CERT member.</a:t>
            </a:r>
          </a:p>
          <a:p>
            <a:pPr lvl="0" algn="ctr"/>
            <a:r>
              <a:rPr lang="en-US" sz="2600" dirty="0" smtClean="0"/>
              <a:t>List components of the CERT training program.</a:t>
            </a:r>
          </a:p>
          <a:p>
            <a:pPr algn="ctr"/>
            <a:r>
              <a:rPr lang="en-US" sz="2600" b="1" dirty="0" smtClean="0"/>
              <a:t>Primary Audience  </a:t>
            </a:r>
            <a:r>
              <a:rPr lang="en-US" sz="2600" dirty="0" smtClean="0"/>
              <a:t>Prospective CERT members</a:t>
            </a:r>
          </a:p>
          <a:p>
            <a:pPr algn="ctr"/>
            <a:r>
              <a:rPr lang="en-US" sz="2600" b="1" dirty="0" smtClean="0"/>
              <a:t>Prerequisites  </a:t>
            </a:r>
            <a:r>
              <a:rPr lang="en-US" sz="2600" dirty="0" smtClean="0"/>
              <a:t>None</a:t>
            </a:r>
          </a:p>
          <a:p>
            <a:pPr algn="ctr"/>
            <a:r>
              <a:rPr lang="en-US" sz="2600" b="1" dirty="0" smtClean="0"/>
              <a:t>CEUs:   </a:t>
            </a:r>
            <a:r>
              <a:rPr lang="en-US" sz="2600" dirty="0" smtClean="0"/>
              <a:t>0.2</a:t>
            </a:r>
          </a:p>
          <a:p>
            <a:pPr algn="ctr"/>
            <a:r>
              <a:rPr lang="en-US" sz="2600" b="1" dirty="0" smtClean="0"/>
              <a:t>Course Length:   </a:t>
            </a:r>
            <a:r>
              <a:rPr lang="en-US" sz="2600" dirty="0" smtClean="0"/>
              <a:t>2 hours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IS-802</a:t>
            </a:r>
          </a:p>
          <a:p>
            <a:pPr algn="ctr">
              <a:buNone/>
            </a:pPr>
            <a:r>
              <a:rPr lang="en-US" dirty="0" smtClean="0"/>
              <a:t>EMERGENCY SUPPORT FUNCTION #2 COURSE</a:t>
            </a:r>
          </a:p>
          <a:p>
            <a:pPr algn="ctr">
              <a:buNone/>
            </a:pPr>
            <a:r>
              <a:rPr lang="en-US" dirty="0" smtClean="0"/>
              <a:t>COMMUNICATIONS</a:t>
            </a:r>
          </a:p>
          <a:p>
            <a:pPr algn="ctr">
              <a:buNone/>
            </a:pPr>
            <a:endParaRPr lang="en-US" dirty="0" smtClean="0"/>
          </a:p>
          <a:p>
            <a:pPr algn="ctr">
              <a:buNone/>
            </a:pPr>
            <a:r>
              <a:rPr lang="en-US" dirty="0" smtClean="0"/>
              <a:t>CURRENTLY BEING REVISED</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47500" lnSpcReduction="20000"/>
          </a:bodyPr>
          <a:lstStyle/>
          <a:p>
            <a:pPr algn="ctr"/>
            <a:r>
              <a:rPr lang="en-US" sz="3800" b="1" dirty="0" smtClean="0"/>
              <a:t>IS-315.A: CERT and the Incident Command System (ICS</a:t>
            </a:r>
            <a:r>
              <a:rPr lang="en-US" sz="3800" b="1" dirty="0" smtClean="0"/>
              <a:t>)</a:t>
            </a:r>
          </a:p>
          <a:p>
            <a:pPr algn="ctr"/>
            <a:endParaRPr lang="en-US" dirty="0" smtClean="0"/>
          </a:p>
          <a:p>
            <a:pPr algn="ctr"/>
            <a:r>
              <a:rPr lang="en-US" sz="3300" b="1" dirty="0" smtClean="0"/>
              <a:t>Course Date   </a:t>
            </a:r>
            <a:r>
              <a:rPr lang="en-US" sz="3300" dirty="0" smtClean="0"/>
              <a:t>5/1/2020</a:t>
            </a:r>
          </a:p>
          <a:p>
            <a:pPr algn="ctr"/>
            <a:r>
              <a:rPr lang="en-US" sz="3300" b="1" dirty="0" smtClean="0"/>
              <a:t>Course Overview</a:t>
            </a:r>
            <a:endParaRPr lang="en-US" sz="3300" dirty="0" smtClean="0"/>
          </a:p>
          <a:p>
            <a:pPr algn="ctr"/>
            <a:r>
              <a:rPr lang="en-US" sz="3300" dirty="0" smtClean="0"/>
              <a:t>This Independent Study (IS) course introduces you to the Community Emergency Response Team (CERT) relationship to the Incident Command System (ICS), a proven management system used by emergency managers to help maintain the safety of disaster workers, provide clear leadership and organizational structure, and improve the effectiveness of rescue efforts. This program educates any Community Emergency Response Team (CERT) program manager, CERT trainer, or emergency responder who may manage and/or coordinate with a CERT about the CERT’s potential roles in a disaster or emergency situation.</a:t>
            </a:r>
          </a:p>
          <a:p>
            <a:pPr algn="ctr"/>
            <a:r>
              <a:rPr lang="en-US" sz="3300" dirty="0" smtClean="0"/>
              <a:t>The course includes four instructional lessons:</a:t>
            </a:r>
          </a:p>
          <a:p>
            <a:pPr algn="ctr"/>
            <a:r>
              <a:rPr lang="en-US" sz="3300" b="1" dirty="0" smtClean="0"/>
              <a:t>Lesson 1:</a:t>
            </a:r>
            <a:r>
              <a:rPr lang="en-US" sz="3300" dirty="0" smtClean="0"/>
              <a:t> ICS Review, briefly summarizes the components and principles of the Incident Command System.</a:t>
            </a:r>
          </a:p>
          <a:p>
            <a:pPr algn="ctr"/>
            <a:r>
              <a:rPr lang="en-US" sz="3300" b="1" dirty="0" smtClean="0"/>
              <a:t>Lesson 2:</a:t>
            </a:r>
            <a:r>
              <a:rPr lang="en-US" sz="3300" dirty="0" smtClean="0"/>
              <a:t> CERT as Part of ICS, describes CERT general operations roles with the ICS level. It also discusses ways to integrate CERT programs into your response framework.</a:t>
            </a:r>
          </a:p>
          <a:p>
            <a:pPr algn="ctr"/>
            <a:r>
              <a:rPr lang="en-US" sz="3300" b="1" dirty="0" smtClean="0"/>
              <a:t>Lesson 3:</a:t>
            </a:r>
            <a:r>
              <a:rPr lang="en-US" sz="3300" dirty="0" smtClean="0"/>
              <a:t> Working with Volunteers, focuses on effective volunteer utilization, best practices for managing volunteers, how VOADs (Voluntary Organizations Active in Disaster) differ from CERTs, and how to effectively integrate spontaneous volunteers.</a:t>
            </a:r>
          </a:p>
          <a:p>
            <a:pPr algn="ctr"/>
            <a:r>
              <a:rPr lang="en-US" sz="3300" b="1" dirty="0" smtClean="0"/>
              <a:t>Lesson 4:</a:t>
            </a:r>
            <a:r>
              <a:rPr lang="en-US" sz="3300" dirty="0" smtClean="0"/>
              <a:t> CERT ICS Communications, discusses how you, as a CERT sponsor or emergency responder, can define and implement effective communication processes with the CERT. This lesson also explains why NIMS (National Incident Management System) terminology is used by all agencies involved in a disaster and how best to communicate with the media.</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62500" lnSpcReduction="20000"/>
          </a:bodyPr>
          <a:lstStyle/>
          <a:p>
            <a:pPr algn="ctr"/>
            <a:r>
              <a:rPr lang="en-US" b="1" dirty="0" smtClean="0"/>
              <a:t>Course Objectives:</a:t>
            </a:r>
            <a:endParaRPr lang="en-US" dirty="0" smtClean="0"/>
          </a:p>
          <a:p>
            <a:pPr lvl="0" algn="ctr"/>
            <a:r>
              <a:rPr lang="en-US" dirty="0" smtClean="0"/>
              <a:t>List the principles of ICS.</a:t>
            </a:r>
          </a:p>
          <a:p>
            <a:pPr lvl="0" algn="ctr"/>
            <a:r>
              <a:rPr lang="en-US" dirty="0" smtClean="0"/>
              <a:t>Identify components of ICS.</a:t>
            </a:r>
          </a:p>
          <a:p>
            <a:pPr lvl="0" algn="ctr"/>
            <a:r>
              <a:rPr lang="en-US" dirty="0" smtClean="0"/>
              <a:t>Identify CERT general operations within the ICS level.</a:t>
            </a:r>
          </a:p>
          <a:p>
            <a:pPr lvl="0" algn="ctr"/>
            <a:r>
              <a:rPr lang="en-US" dirty="0" smtClean="0"/>
              <a:t>Determine how to integrate CERT programs into the response framework for an area.</a:t>
            </a:r>
          </a:p>
          <a:p>
            <a:pPr lvl="0" algn="ctr"/>
            <a:r>
              <a:rPr lang="en-US" dirty="0" smtClean="0"/>
              <a:t>Identify volunteer motivations.</a:t>
            </a:r>
          </a:p>
          <a:p>
            <a:pPr lvl="0" algn="ctr"/>
            <a:r>
              <a:rPr lang="en-US" dirty="0" smtClean="0"/>
              <a:t>List (at least) three (3) ways to utilize volunteers effectively.</a:t>
            </a:r>
          </a:p>
          <a:p>
            <a:pPr lvl="0" algn="ctr"/>
            <a:r>
              <a:rPr lang="en-US" dirty="0" smtClean="0"/>
              <a:t>Describe special considerations for managing/directing volunteers.</a:t>
            </a:r>
          </a:p>
          <a:p>
            <a:pPr lvl="0" algn="ctr"/>
            <a:r>
              <a:rPr lang="en-US" dirty="0" smtClean="0"/>
              <a:t>Define VOADs and their application.</a:t>
            </a:r>
          </a:p>
          <a:p>
            <a:pPr lvl="0" algn="ctr"/>
            <a:r>
              <a:rPr lang="en-US" dirty="0" smtClean="0"/>
              <a:t>Identify means of interacting with VOADs.</a:t>
            </a:r>
          </a:p>
          <a:p>
            <a:pPr lvl="0" algn="ctr"/>
            <a:r>
              <a:rPr lang="en-US" dirty="0" smtClean="0"/>
              <a:t>Identify means to effectively integrate spontaneous volunteers.</a:t>
            </a:r>
          </a:p>
          <a:p>
            <a:pPr lvl="0" algn="ctr"/>
            <a:r>
              <a:rPr lang="en-US" dirty="0" smtClean="0"/>
              <a:t>Describe effective communication skills and techniques for CERT/ICS communications.</a:t>
            </a:r>
          </a:p>
          <a:p>
            <a:pPr lvl="0" algn="ctr"/>
            <a:r>
              <a:rPr lang="en-US" dirty="0" smtClean="0"/>
              <a:t>Identify how to best communicate with public, media, and responders/emergency management.</a:t>
            </a:r>
          </a:p>
          <a:p>
            <a:pPr algn="ctr"/>
            <a:r>
              <a:rPr lang="en-US" b="1" dirty="0" smtClean="0"/>
              <a:t>Primary Audience  </a:t>
            </a:r>
            <a:r>
              <a:rPr lang="en-US" dirty="0" smtClean="0"/>
              <a:t>CERT Members</a:t>
            </a:r>
          </a:p>
          <a:p>
            <a:pPr algn="ctr"/>
            <a:r>
              <a:rPr lang="en-US" b="1" dirty="0" smtClean="0"/>
              <a:t>Prerequisites  </a:t>
            </a:r>
            <a:r>
              <a:rPr lang="en-US" dirty="0" smtClean="0"/>
              <a:t>IS-100: The Incident Command System and IS-317: Introduction to Community Emergency Response Teams (CERTs).</a:t>
            </a:r>
          </a:p>
          <a:p>
            <a:pPr algn="ctr"/>
            <a:r>
              <a:rPr lang="en-US" b="1" dirty="0" smtClean="0"/>
              <a:t>CEUs:   </a:t>
            </a:r>
            <a:r>
              <a:rPr lang="en-US" dirty="0" smtClean="0"/>
              <a:t>0.2</a:t>
            </a:r>
          </a:p>
          <a:p>
            <a:pPr algn="ctr"/>
            <a:r>
              <a:rPr lang="en-US" b="1" dirty="0" smtClean="0"/>
              <a:t>Course Length:   </a:t>
            </a:r>
            <a:r>
              <a:rPr lang="en-US" dirty="0" smtClean="0"/>
              <a:t>2 hours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47500" lnSpcReduction="20000"/>
          </a:bodyPr>
          <a:lstStyle/>
          <a:p>
            <a:pPr algn="ctr"/>
            <a:r>
              <a:rPr lang="en-US" sz="3400" b="1" dirty="0" smtClean="0"/>
              <a:t>IS-271.A: Anticipating Hazardous Weather &amp; Community Risk, 2nd </a:t>
            </a:r>
            <a:r>
              <a:rPr lang="en-US" sz="3400" b="1" dirty="0" smtClean="0"/>
              <a:t>Edition</a:t>
            </a:r>
          </a:p>
          <a:p>
            <a:pPr algn="ctr"/>
            <a:endParaRPr lang="en-US" b="1" dirty="0" smtClean="0"/>
          </a:p>
          <a:p>
            <a:pPr algn="ctr"/>
            <a:endParaRPr lang="en-US" dirty="0" smtClean="0"/>
          </a:p>
          <a:p>
            <a:pPr algn="ctr"/>
            <a:r>
              <a:rPr lang="en-US" b="1" dirty="0" smtClean="0"/>
              <a:t>Course Date  </a:t>
            </a:r>
            <a:r>
              <a:rPr lang="en-US" dirty="0" smtClean="0"/>
              <a:t>10/31/2013</a:t>
            </a:r>
          </a:p>
          <a:p>
            <a:pPr algn="ctr"/>
            <a:r>
              <a:rPr lang="en-US" b="1" dirty="0" smtClean="0"/>
              <a:t>Course Overview</a:t>
            </a:r>
            <a:endParaRPr lang="en-US" dirty="0" smtClean="0"/>
          </a:p>
          <a:p>
            <a:pPr algn="ctr"/>
            <a:r>
              <a:rPr lang="en-US" b="1" dirty="0" smtClean="0"/>
              <a:t>Note: </a:t>
            </a:r>
            <a:r>
              <a:rPr lang="en-US" dirty="0" smtClean="0"/>
              <a:t>This course is on a </a:t>
            </a:r>
            <a:r>
              <a:rPr lang="en-US" b="1" dirty="0" smtClean="0"/>
              <a:t>non-federal government website</a:t>
            </a:r>
            <a:r>
              <a:rPr lang="en-US" dirty="0" smtClean="0"/>
              <a:t> operated by the Cooperative Program for Operational Meteorology, </a:t>
            </a:r>
            <a:r>
              <a:rPr lang="en-US" dirty="0" smtClean="0"/>
              <a:t>Education, and </a:t>
            </a:r>
            <a:r>
              <a:rPr lang="en-US" dirty="0" smtClean="0"/>
              <a:t>Training (COMET). Anticipating Hazardous Weather and Community Risk, 2nd Edition provides emergency managers and other decision makers with background information about weather, natural hazards, and preparedness. This module offers web-based content designed to address topics covered in the multi-day Hazardous Weather and Flood Preparedness course offered by the Federal Emergency Management Agency (FEMA) and the National Weather Service (NWS). The module also complements other onsite courses by those agencies. This training module covers:</a:t>
            </a:r>
          </a:p>
          <a:p>
            <a:pPr lvl="0" algn="ctr"/>
            <a:r>
              <a:rPr lang="en-US" dirty="0" smtClean="0"/>
              <a:t>Weather basics</a:t>
            </a:r>
          </a:p>
          <a:p>
            <a:pPr lvl="0" algn="ctr"/>
            <a:r>
              <a:rPr lang="en-US" dirty="0" smtClean="0"/>
              <a:t>Weather forecasting</a:t>
            </a:r>
          </a:p>
          <a:p>
            <a:pPr lvl="0" algn="ctr"/>
            <a:r>
              <a:rPr lang="en-US" dirty="0" smtClean="0"/>
              <a:t>Threats analysis and hazards planning</a:t>
            </a:r>
          </a:p>
          <a:p>
            <a:pPr lvl="0" algn="ctr"/>
            <a:r>
              <a:rPr lang="en-US" dirty="0" smtClean="0"/>
              <a:t>Fact sheets for weather and non-weather-related hazards</a:t>
            </a:r>
          </a:p>
          <a:p>
            <a:pPr lvl="0" algn="ctr"/>
            <a:r>
              <a:rPr lang="en-US" dirty="0" smtClean="0"/>
              <a:t>Warning partnership information</a:t>
            </a:r>
          </a:p>
          <a:p>
            <a:pPr lvl="0" algn="ctr"/>
            <a:r>
              <a:rPr lang="en-US" dirty="0" smtClean="0"/>
              <a:t>Human behavior and community response</a:t>
            </a:r>
          </a:p>
          <a:p>
            <a:pPr lvl="0" algn="ctr"/>
            <a:r>
              <a:rPr lang="en-US" dirty="0" smtClean="0"/>
              <a:t>A desktop exercise allowing you to apply what you've learned</a:t>
            </a:r>
          </a:p>
          <a:p>
            <a:pPr algn="ctr"/>
            <a:r>
              <a:rPr lang="en-US" b="1" dirty="0" smtClean="0"/>
              <a:t>Course Objectives:</a:t>
            </a:r>
            <a:endParaRPr lang="en-US" dirty="0" smtClean="0"/>
          </a:p>
          <a:p>
            <a:pPr lvl="0" algn="ctr"/>
            <a:r>
              <a:rPr lang="en-US" dirty="0" smtClean="0"/>
              <a:t>Explain the basic processes that cause and/or signal hazardous weather</a:t>
            </a:r>
          </a:p>
          <a:p>
            <a:pPr lvl="0" algn="ctr"/>
            <a:r>
              <a:rPr lang="en-US" dirty="0" smtClean="0"/>
              <a:t>List the main weather hazards and factors that determine community risk</a:t>
            </a:r>
          </a:p>
          <a:p>
            <a:pPr lvl="0" algn="ctr"/>
            <a:r>
              <a:rPr lang="en-US" dirty="0" smtClean="0"/>
              <a:t>Describe the basic weather forecasting process and its limitations</a:t>
            </a:r>
          </a:p>
          <a:p>
            <a:pPr lvl="0" algn="ctr"/>
            <a:r>
              <a:rPr lang="en-US" dirty="0" smtClean="0"/>
              <a:t>Discuss various techniques for communicating information about weather hazards</a:t>
            </a:r>
          </a:p>
          <a:p>
            <a:pPr lvl="0" algn="ctr"/>
            <a:r>
              <a:rPr lang="en-US" dirty="0" smtClean="0"/>
              <a:t>Identify the National Weather Service forecast information that is appropriate in various situations</a:t>
            </a:r>
          </a:p>
          <a:p>
            <a:pPr lvl="0" algn="ctr"/>
            <a:r>
              <a:rPr lang="en-US" dirty="0" smtClean="0"/>
              <a:t>Analyze various sources of information about hazards that could threaten your community</a:t>
            </a:r>
          </a:p>
          <a:p>
            <a:pPr lvl="0" algn="ctr"/>
            <a:r>
              <a:rPr lang="en-US" dirty="0" smtClean="0"/>
              <a:t>Develop a hazards plan for use in drills and real-life</a:t>
            </a:r>
          </a:p>
          <a:p>
            <a:pPr algn="ctr"/>
            <a:r>
              <a:rPr lang="en-US" b="1" dirty="0" smtClean="0"/>
              <a:t>Primary Audience  </a:t>
            </a:r>
            <a:r>
              <a:rPr lang="en-US" dirty="0" smtClean="0"/>
              <a:t>Emergency Managers</a:t>
            </a:r>
          </a:p>
          <a:p>
            <a:pPr algn="ctr"/>
            <a:r>
              <a:rPr lang="en-US" b="1" dirty="0" smtClean="0"/>
              <a:t>Prerequisites  </a:t>
            </a:r>
            <a:r>
              <a:rPr lang="en-US" dirty="0" smtClean="0"/>
              <a:t>None</a:t>
            </a:r>
          </a:p>
          <a:p>
            <a:pPr algn="ctr"/>
            <a:r>
              <a:rPr lang="en-US" b="1" dirty="0" smtClean="0"/>
              <a:t>CEUs:   </a:t>
            </a:r>
            <a:r>
              <a:rPr lang="en-US" dirty="0" smtClean="0"/>
              <a:t>0.9</a:t>
            </a:r>
          </a:p>
          <a:p>
            <a:pPr algn="ctr"/>
            <a:r>
              <a:rPr lang="en-US" b="1" dirty="0" smtClean="0"/>
              <a:t>Course Length:   </a:t>
            </a:r>
            <a:r>
              <a:rPr lang="en-US" dirty="0" smtClean="0"/>
              <a:t>9 hours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828800"/>
          </a:xfrm>
        </p:spPr>
        <p:txBody>
          <a:bodyPr/>
          <a:lstStyle/>
          <a:p>
            <a:r>
              <a:rPr lang="en-US" dirty="0" smtClean="0"/>
              <a:t>Sandoval county amateur radio service</a:t>
            </a:r>
            <a:endParaRPr lang="en-US" dirty="0"/>
          </a:p>
        </p:txBody>
      </p:sp>
      <p:sp>
        <p:nvSpPr>
          <p:cNvPr id="3" name="Subtitle 2"/>
          <p:cNvSpPr>
            <a:spLocks noGrp="1"/>
          </p:cNvSpPr>
          <p:nvPr>
            <p:ph type="subTitle" idx="1"/>
          </p:nvPr>
        </p:nvSpPr>
        <p:spPr/>
        <p:txBody>
          <a:bodyPr/>
          <a:lstStyle/>
          <a:p>
            <a:r>
              <a:rPr lang="en-US" dirty="0" smtClean="0"/>
              <a:t>REQUIRED FEMA ONLINE TRAINING COURSES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55000" lnSpcReduction="20000"/>
          </a:bodyPr>
          <a:lstStyle/>
          <a:p>
            <a:pPr algn="ctr">
              <a:buNone/>
            </a:pPr>
            <a:r>
              <a:rPr lang="en-US" sz="3300" b="1" dirty="0" smtClean="0"/>
              <a:t>IS-100.C: Introduction to the Incident Command System, ICS </a:t>
            </a:r>
            <a:r>
              <a:rPr lang="en-US" sz="3300" b="1" dirty="0" smtClean="0"/>
              <a:t>100</a:t>
            </a:r>
          </a:p>
          <a:p>
            <a:pPr algn="ctr">
              <a:buNone/>
            </a:pPr>
            <a:endParaRPr lang="en-US" sz="3300" dirty="0" smtClean="0"/>
          </a:p>
          <a:p>
            <a:pPr algn="ctr">
              <a:buNone/>
            </a:pPr>
            <a:r>
              <a:rPr lang="en-US" b="1" dirty="0" smtClean="0"/>
              <a:t>Course Date    </a:t>
            </a:r>
            <a:r>
              <a:rPr lang="en-US" dirty="0" smtClean="0"/>
              <a:t>6/25/2018</a:t>
            </a:r>
          </a:p>
          <a:p>
            <a:pPr algn="ctr">
              <a:buNone/>
            </a:pPr>
            <a:r>
              <a:rPr lang="en-US" b="1" dirty="0" smtClean="0"/>
              <a:t>Course Overview</a:t>
            </a:r>
            <a:endParaRPr lang="en-US" dirty="0" smtClean="0"/>
          </a:p>
          <a:p>
            <a:pPr algn="ctr">
              <a:buNone/>
            </a:pPr>
            <a:r>
              <a:rPr lang="en-US" dirty="0" smtClean="0"/>
              <a:t>ICS 100, Introduction to the Incident Command System, introduces the Incident Command System (ICS) and provides the foundation for higher level ICS training. This course describes the history, features and principles, and organizational structure of the Incident Command System. It also explains the relationship between ICS and the National Incident Management System (NIMS). The Emergency Management Institute developed its ICS courses collaboratively with:</a:t>
            </a:r>
          </a:p>
          <a:p>
            <a:pPr lvl="0" algn="ctr">
              <a:buNone/>
            </a:pPr>
            <a:r>
              <a:rPr lang="en-US" dirty="0" smtClean="0"/>
              <a:t>National Wildfire Coordinating Group (NWCG)</a:t>
            </a:r>
          </a:p>
          <a:p>
            <a:pPr lvl="0" algn="ctr">
              <a:buNone/>
            </a:pPr>
            <a:r>
              <a:rPr lang="en-US" dirty="0" smtClean="0"/>
              <a:t>U.S. Department of Agriculture</a:t>
            </a:r>
          </a:p>
          <a:p>
            <a:pPr lvl="0" algn="ctr">
              <a:buNone/>
            </a:pPr>
            <a:r>
              <a:rPr lang="en-US" dirty="0" smtClean="0"/>
              <a:t>United States Fire Administration’s National Fire Programs Branch</a:t>
            </a:r>
          </a:p>
          <a:p>
            <a:pPr algn="ctr">
              <a:buNone/>
            </a:pPr>
            <a:r>
              <a:rPr lang="en-US" b="1" dirty="0" smtClean="0"/>
              <a:t>Course Objectives:</a:t>
            </a:r>
            <a:endParaRPr lang="en-US" dirty="0" smtClean="0"/>
          </a:p>
          <a:p>
            <a:pPr algn="ctr">
              <a:buNone/>
            </a:pPr>
            <a:r>
              <a:rPr lang="en-US" dirty="0" smtClean="0"/>
              <a:t>At the completion of this course, you should be able to:</a:t>
            </a:r>
          </a:p>
          <a:p>
            <a:pPr lvl="0" algn="ctr">
              <a:buNone/>
            </a:pPr>
            <a:r>
              <a:rPr lang="en-US" dirty="0" smtClean="0"/>
              <a:t>Explain the principles and basic structure of the Incident Command System (ICS).</a:t>
            </a:r>
          </a:p>
          <a:p>
            <a:pPr lvl="0" algn="ctr">
              <a:buNone/>
            </a:pPr>
            <a:r>
              <a:rPr lang="en-US" dirty="0" smtClean="0"/>
              <a:t>Describe the NIMS management characteristics that are the foundation of the ICS.</a:t>
            </a:r>
          </a:p>
          <a:p>
            <a:pPr lvl="0" algn="ctr">
              <a:buNone/>
            </a:pPr>
            <a:r>
              <a:rPr lang="en-US" dirty="0" smtClean="0"/>
              <a:t>Describe the ICS functional areas and the roles of the Incident Commander and Command Staff.</a:t>
            </a:r>
          </a:p>
          <a:p>
            <a:pPr lvl="0" algn="ctr">
              <a:buNone/>
            </a:pPr>
            <a:r>
              <a:rPr lang="en-US" dirty="0" smtClean="0"/>
              <a:t>Describe the General Staff roles within ICS.</a:t>
            </a:r>
          </a:p>
          <a:p>
            <a:pPr lvl="0" algn="ctr">
              <a:buNone/>
            </a:pPr>
            <a:r>
              <a:rPr lang="en-US" dirty="0" smtClean="0"/>
              <a:t>Identify how NIMS management characteristics apply to ICS for a variety of roles and discipline areas.</a:t>
            </a:r>
          </a:p>
          <a:p>
            <a:pPr algn="ctr">
              <a:buNone/>
            </a:pPr>
            <a:r>
              <a:rPr lang="en-US" b="1" dirty="0" smtClean="0"/>
              <a:t>Primary Audience</a:t>
            </a:r>
            <a:endParaRPr lang="en-US" dirty="0" smtClean="0"/>
          </a:p>
          <a:p>
            <a:pPr algn="ctr">
              <a:buNone/>
            </a:pPr>
            <a:r>
              <a:rPr lang="en-US" dirty="0" smtClean="0"/>
              <a:t>The target audience includes persons involved with emergency planning, and response or recovery efforts.</a:t>
            </a:r>
          </a:p>
          <a:p>
            <a:pPr algn="ctr">
              <a:buNone/>
            </a:pPr>
            <a:r>
              <a:rPr lang="en-US" b="1" dirty="0" smtClean="0"/>
              <a:t>Prerequisites   </a:t>
            </a:r>
            <a:r>
              <a:rPr lang="en-US" dirty="0" smtClean="0"/>
              <a:t>None</a:t>
            </a:r>
          </a:p>
          <a:p>
            <a:pPr algn="ctr">
              <a:buNone/>
            </a:pPr>
            <a:r>
              <a:rPr lang="en-US" b="1" dirty="0" smtClean="0"/>
              <a:t>CEUs:   </a:t>
            </a:r>
            <a:r>
              <a:rPr lang="en-US" dirty="0" smtClean="0"/>
              <a:t>0.2</a:t>
            </a:r>
          </a:p>
          <a:p>
            <a:pPr algn="ctr">
              <a:buNone/>
            </a:pPr>
            <a:r>
              <a:rPr lang="en-US" b="1" dirty="0" smtClean="0"/>
              <a:t>Course Length:</a:t>
            </a:r>
            <a:endParaRPr lang="en-US" dirty="0" smtClean="0"/>
          </a:p>
          <a:p>
            <a:pPr algn="ctr">
              <a:buNone/>
            </a:pPr>
            <a:r>
              <a:rPr lang="en-US" dirty="0" smtClean="0"/>
              <a:t>2 hours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idx="1"/>
          </p:nvPr>
        </p:nvSpPr>
        <p:spPr bwMode="auto">
          <a:xfrm>
            <a:off x="304800" y="304800"/>
            <a:ext cx="85344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None/>
              <a:tabLst/>
            </a:pPr>
            <a:r>
              <a:rPr kumimoji="0" lang="en-US" sz="1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IS-200.C: Basic Incident Command System for Initial Response, ICS-200</a:t>
            </a:r>
          </a:p>
          <a:p>
            <a:pPr marL="0" marR="0" lvl="0" indent="0" algn="ctr" defTabSz="914400" rtl="0" eaLnBrk="1" fontAlgn="base" latinLnBrk="0" hangingPunct="1">
              <a:lnSpc>
                <a:spcPct val="100000"/>
              </a:lnSpc>
              <a:spcBef>
                <a:spcPct val="0"/>
              </a:spcBef>
              <a:spcAft>
                <a:spcPct val="0"/>
              </a:spcAft>
              <a:buClrTx/>
              <a:buSzTx/>
              <a:buNone/>
              <a:tabLst/>
            </a:pPr>
            <a:endParaRPr lang="en-US" sz="8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None/>
              <a:tabLst/>
            </a:pPr>
            <a:endParaRPr kumimoji="0" lang="en-US" sz="8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Course Date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3/11/2019</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Course Overview</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IS200, Basic Incident Command System for Initial Response, reviews the Incident Command System (ICS), provides the context for ICS within initial response, and supports higher level ICS training. This course provides training on, and resources for, personnel who are likely to assume a supervisory position within ICS.  </a:t>
            </a:r>
            <a:b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Emergency Management Institute developed its ICS courses collaboratively with: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National Wildfire Coordinating Group (NWCG)</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U.S. Department of Agriculture</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United State Fire Administration’s National Fire Programs Branch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Note: IS-200.c is an updated version of the IS-200 course. If you have successfully completed IS-200.b or IS-200.a, you may want to review the new version of the course. For credentialing purposes, the courses are equivalent.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NIMS Compliance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This course is NIMS compliant and meets the NIMS Baseline Training requirements for IS-200.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Course Objectives: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the completion of this course, you should be able to: Describe the course objectives and summarize basic information about the Incident Command System (ICS) and National Incident Management System (NIMS):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Describe how the NIMS Management Characteristics relate to Incident Command and Unified Command.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Describe the delegation of authority process, implementing authorities, management by objectives, and preparedness plans and objectives.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Identify ICS organizational components, the Command Staff, the General Staff, and ICS tools.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Describe different types of briefings and meetings.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Explain flexibility within the standard ICS organizational structure.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Explain transfer of command briefings and procedures.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Use ICS to manage an incident or event.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Prerequisites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IS-100.c An Introduction to the Incident Command System (ICS 100).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CEUs: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0.4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Course Length: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hours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25000" lnSpcReduction="20000"/>
          </a:bodyPr>
          <a:lstStyle/>
          <a:p>
            <a:pPr algn="ctr"/>
            <a:r>
              <a:rPr lang="en-US" sz="6400" dirty="0" smtClean="0"/>
              <a:t> </a:t>
            </a:r>
          </a:p>
          <a:p>
            <a:pPr algn="ctr">
              <a:buNone/>
            </a:pPr>
            <a:r>
              <a:rPr lang="en-US" sz="6400" b="1" dirty="0" smtClean="0"/>
              <a:t>IS-700.B: An Introduction to the National Incident Management </a:t>
            </a:r>
            <a:r>
              <a:rPr lang="en-US" sz="6400" b="1" dirty="0" smtClean="0"/>
              <a:t>System</a:t>
            </a:r>
            <a:endParaRPr lang="en-US" sz="4900" b="1" dirty="0" smtClean="0"/>
          </a:p>
          <a:p>
            <a:pPr algn="ctr">
              <a:buNone/>
            </a:pPr>
            <a:r>
              <a:rPr lang="en-US" sz="5600" b="1" dirty="0" smtClean="0"/>
              <a:t>Course </a:t>
            </a:r>
            <a:r>
              <a:rPr lang="en-US" sz="5600" b="1" dirty="0" smtClean="0"/>
              <a:t>Date  </a:t>
            </a:r>
            <a:r>
              <a:rPr lang="en-US" sz="5600" dirty="0" smtClean="0"/>
              <a:t>6/25/2018</a:t>
            </a:r>
          </a:p>
          <a:p>
            <a:pPr algn="ctr">
              <a:buNone/>
            </a:pPr>
            <a:r>
              <a:rPr lang="en-US" sz="5600" b="1" dirty="0" smtClean="0"/>
              <a:t>Course Overview</a:t>
            </a:r>
            <a:endParaRPr lang="en-US" sz="5600" dirty="0" smtClean="0"/>
          </a:p>
          <a:p>
            <a:pPr algn="ctr">
              <a:buNone/>
            </a:pPr>
            <a:r>
              <a:rPr lang="en-US" sz="5600" dirty="0" smtClean="0"/>
              <a:t>This course provides an overview of the National Incident Management System (NIMS). The National Incident Management System defines the comprehensive approach guiding the whole community - all levels of government, nongovernmental organizations (NGO), and the private sector - to work together seamlessly to prevent, protect against, mitigate, respond to, and recover from the effects of incidents. The course provides learners with a basic understanding of NIMS concepts, principles, and components.</a:t>
            </a:r>
          </a:p>
          <a:p>
            <a:pPr algn="ctr">
              <a:buNone/>
            </a:pPr>
            <a:r>
              <a:rPr lang="en-US" sz="5600" b="1" dirty="0" smtClean="0"/>
              <a:t>Course Objectives:</a:t>
            </a:r>
            <a:endParaRPr lang="en-US" sz="5600" dirty="0" smtClean="0"/>
          </a:p>
          <a:p>
            <a:pPr algn="ctr">
              <a:buNone/>
            </a:pPr>
            <a:r>
              <a:rPr lang="en-US" sz="5600" dirty="0" smtClean="0"/>
              <a:t>At the end of this course, students will be able to:</a:t>
            </a:r>
          </a:p>
          <a:p>
            <a:pPr lvl="0" algn="ctr">
              <a:buNone/>
            </a:pPr>
            <a:r>
              <a:rPr lang="en-US" sz="5600" dirty="0" smtClean="0"/>
              <a:t>Describe and identify the key concepts, principles, scope, and applicability underlying NIMS.</a:t>
            </a:r>
          </a:p>
          <a:p>
            <a:pPr lvl="0" algn="ctr">
              <a:buNone/>
            </a:pPr>
            <a:r>
              <a:rPr lang="en-US" sz="5600" dirty="0" smtClean="0"/>
              <a:t>Describe activities and methods for managing resources.</a:t>
            </a:r>
          </a:p>
          <a:p>
            <a:pPr lvl="0" algn="ctr">
              <a:buNone/>
            </a:pPr>
            <a:r>
              <a:rPr lang="en-US" sz="5600" dirty="0" smtClean="0"/>
              <a:t>Describe the NIMS Management Characteristics. </a:t>
            </a:r>
          </a:p>
          <a:p>
            <a:pPr lvl="0" algn="ctr">
              <a:buNone/>
            </a:pPr>
            <a:r>
              <a:rPr lang="en-US" sz="5600" dirty="0" smtClean="0"/>
              <a:t>Identify and describe Incident Command System (ICS) organizational structures.</a:t>
            </a:r>
          </a:p>
          <a:p>
            <a:pPr lvl="0" algn="ctr">
              <a:buNone/>
            </a:pPr>
            <a:r>
              <a:rPr lang="en-US" sz="5600" dirty="0" smtClean="0"/>
              <a:t>Explain Emergency Operations Center (EOC) functions, common models for staff organization, and activation levels.</a:t>
            </a:r>
          </a:p>
          <a:p>
            <a:pPr lvl="0" algn="ctr">
              <a:buNone/>
            </a:pPr>
            <a:r>
              <a:rPr lang="en-US" sz="5600" dirty="0" smtClean="0"/>
              <a:t>Explain the interconnectivity within the NIMS Management and Coordination structures: ICS, EOC, Joint Information System (JIS), and Multiagency Coordination Groups (MAC Groups).</a:t>
            </a:r>
          </a:p>
          <a:p>
            <a:pPr lvl="0" algn="ctr">
              <a:buNone/>
            </a:pPr>
            <a:r>
              <a:rPr lang="en-US" sz="5600" dirty="0" smtClean="0"/>
              <a:t>Identify and describe the characteristics of communications and information systems, effective communication, incident information, and communication standards and formats.</a:t>
            </a:r>
          </a:p>
          <a:p>
            <a:pPr algn="ctr">
              <a:buNone/>
            </a:pPr>
            <a:r>
              <a:rPr lang="en-US" sz="5600" b="1" dirty="0" smtClean="0"/>
              <a:t>Primary Audience</a:t>
            </a:r>
            <a:endParaRPr lang="en-US" sz="5600" dirty="0" smtClean="0"/>
          </a:p>
          <a:p>
            <a:pPr algn="ctr">
              <a:buNone/>
            </a:pPr>
            <a:r>
              <a:rPr lang="en-US" sz="5600" dirty="0" smtClean="0"/>
              <a:t>The course is intended for a wide audience of personnel which includes government executives, private-sector and nongovernmental organization (NGO) leaders, and emergency management practitioners, senior elected and appointed leaders, such as Federal department or agency heads, State Governors, mayors, tribal leaders, and city or county officials and other individuals with emergency management responsibilities including prevention, protection, response, recovery and mitigation.</a:t>
            </a:r>
          </a:p>
          <a:p>
            <a:pPr algn="ctr">
              <a:buNone/>
            </a:pPr>
            <a:r>
              <a:rPr lang="en-US" sz="5600" b="1" dirty="0" smtClean="0"/>
              <a:t>Prerequisites  </a:t>
            </a:r>
            <a:r>
              <a:rPr lang="en-US" sz="5600" dirty="0" smtClean="0"/>
              <a:t>none</a:t>
            </a:r>
          </a:p>
          <a:p>
            <a:pPr algn="ctr">
              <a:buNone/>
            </a:pPr>
            <a:r>
              <a:rPr lang="en-US" sz="5600" b="1" dirty="0" smtClean="0"/>
              <a:t>CEUs:   </a:t>
            </a:r>
            <a:r>
              <a:rPr lang="en-US" sz="5600" dirty="0" smtClean="0"/>
              <a:t>0.4 </a:t>
            </a:r>
          </a:p>
          <a:p>
            <a:pPr algn="ctr">
              <a:buNone/>
            </a:pPr>
            <a:r>
              <a:rPr lang="en-US" sz="5600" b="1" dirty="0" smtClean="0"/>
              <a:t>Course Length:   </a:t>
            </a:r>
            <a:r>
              <a:rPr lang="en-US" sz="5600" dirty="0" smtClean="0"/>
              <a:t>3.5 hours </a:t>
            </a:r>
          </a:p>
          <a:p>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47500" lnSpcReduction="20000"/>
          </a:bodyPr>
          <a:lstStyle/>
          <a:p>
            <a:pPr algn="ctr">
              <a:buNone/>
            </a:pPr>
            <a:r>
              <a:rPr lang="en-US" b="1" dirty="0" smtClean="0"/>
              <a:t>IS-800.D: National Response Framework, An Introduction</a:t>
            </a:r>
            <a:endParaRPr lang="en-US" dirty="0" smtClean="0"/>
          </a:p>
          <a:p>
            <a:pPr algn="ctr">
              <a:buNone/>
            </a:pPr>
            <a:r>
              <a:rPr lang="en-US" b="1" dirty="0" smtClean="0"/>
              <a:t>Course Date  </a:t>
            </a:r>
            <a:r>
              <a:rPr lang="en-US" dirty="0" smtClean="0"/>
              <a:t>5/6/2020</a:t>
            </a:r>
          </a:p>
          <a:p>
            <a:pPr algn="ctr">
              <a:buNone/>
            </a:pPr>
            <a:r>
              <a:rPr lang="en-US" b="1" dirty="0" smtClean="0"/>
              <a:t>Course Overview</a:t>
            </a:r>
            <a:endParaRPr lang="en-US" dirty="0" smtClean="0"/>
          </a:p>
          <a:p>
            <a:pPr algn="ctr">
              <a:buNone/>
            </a:pPr>
            <a:r>
              <a:rPr lang="en-US" dirty="0" smtClean="0"/>
              <a:t>The goal of the IS-0800.d, National Response Framework, An Introduction, is to provide guidance for the whole community. Within this broad audience, the National Response Framework focuses especially on those who are involved in delivering and applying the response core capabilities, including:</a:t>
            </a:r>
          </a:p>
          <a:p>
            <a:pPr lvl="0" algn="ctr">
              <a:buNone/>
            </a:pPr>
            <a:r>
              <a:rPr lang="en-US" dirty="0" smtClean="0"/>
              <a:t>Private sector partners</a:t>
            </a:r>
          </a:p>
          <a:p>
            <a:pPr lvl="0" algn="ctr">
              <a:buNone/>
            </a:pPr>
            <a:r>
              <a:rPr lang="en-US" dirty="0" smtClean="0"/>
              <a:t>Non-governmental organizations (NGOs)</a:t>
            </a:r>
          </a:p>
          <a:p>
            <a:pPr lvl="0" algn="ctr">
              <a:buNone/>
            </a:pPr>
            <a:r>
              <a:rPr lang="en-US" dirty="0" smtClean="0"/>
              <a:t>Government officials</a:t>
            </a:r>
          </a:p>
          <a:p>
            <a:pPr lvl="0" algn="ctr">
              <a:buNone/>
            </a:pPr>
            <a:r>
              <a:rPr lang="en-US" dirty="0" smtClean="0"/>
              <a:t>Community leaders</a:t>
            </a:r>
          </a:p>
          <a:p>
            <a:pPr lvl="0" algn="ctr">
              <a:buNone/>
            </a:pPr>
            <a:r>
              <a:rPr lang="en-US" dirty="0" smtClean="0"/>
              <a:t>Emergency management practitioners</a:t>
            </a:r>
          </a:p>
          <a:p>
            <a:pPr lvl="0" algn="ctr">
              <a:buNone/>
            </a:pPr>
            <a:r>
              <a:rPr lang="en-US" dirty="0" smtClean="0"/>
              <a:t>First responders</a:t>
            </a:r>
          </a:p>
          <a:p>
            <a:pPr algn="ctr">
              <a:buNone/>
            </a:pPr>
            <a:r>
              <a:rPr lang="en-US" b="1" dirty="0" smtClean="0"/>
              <a:t>Course Objectives:</a:t>
            </a:r>
            <a:endParaRPr lang="en-US" dirty="0" smtClean="0"/>
          </a:p>
          <a:p>
            <a:pPr algn="ctr">
              <a:buNone/>
            </a:pPr>
            <a:r>
              <a:rPr lang="en-US" dirty="0" smtClean="0"/>
              <a:t>By the end of this course, students will be able to:</a:t>
            </a:r>
          </a:p>
          <a:p>
            <a:pPr lvl="0" algn="ctr">
              <a:buNone/>
            </a:pPr>
            <a:r>
              <a:rPr lang="en-US" dirty="0" smtClean="0"/>
              <a:t>Describe the purpose, scope, organization, and underlying doctrine of the National Response Framework.</a:t>
            </a:r>
          </a:p>
          <a:p>
            <a:pPr lvl="0" algn="ctr">
              <a:buNone/>
            </a:pPr>
            <a:r>
              <a:rPr lang="en-US" dirty="0" smtClean="0"/>
              <a:t>Describe the roles and responsibilities of response partners.</a:t>
            </a:r>
          </a:p>
          <a:p>
            <a:pPr lvl="0" algn="ctr">
              <a:buNone/>
            </a:pPr>
            <a:r>
              <a:rPr lang="en-US" dirty="0" smtClean="0"/>
              <a:t>Describe core capabilities for response and actions required to deliver those capabilities.</a:t>
            </a:r>
          </a:p>
          <a:p>
            <a:pPr lvl="0" algn="ctr">
              <a:buNone/>
            </a:pPr>
            <a:r>
              <a:rPr lang="en-US" dirty="0" smtClean="0"/>
              <a:t>Describe coordinating structures and operational planning used to support emergency response.</a:t>
            </a:r>
          </a:p>
          <a:p>
            <a:pPr lvl="0" algn="ctr">
              <a:buNone/>
            </a:pPr>
            <a:r>
              <a:rPr lang="en-US" dirty="0" smtClean="0"/>
              <a:t>Describe how the stabilization of the seven Community Lifelines reduces threats to public health and safety, or economic security.</a:t>
            </a:r>
          </a:p>
          <a:p>
            <a:pPr algn="ctr">
              <a:buNone/>
            </a:pPr>
            <a:r>
              <a:rPr lang="en-US" b="1" dirty="0" smtClean="0"/>
              <a:t>Primary Audience</a:t>
            </a:r>
            <a:endParaRPr lang="en-US" dirty="0" smtClean="0"/>
          </a:p>
          <a:p>
            <a:pPr algn="ctr">
              <a:buNone/>
            </a:pPr>
            <a:r>
              <a:rPr lang="en-US" dirty="0" smtClean="0"/>
              <a:t>The National Response Framework is intended to provide guidance for the whole community. Within this broad audience, the National Response Framework focuses especially on those who are involved in delivering and applying the response core capabilities, including: </a:t>
            </a:r>
          </a:p>
          <a:p>
            <a:pPr lvl="0" algn="ctr">
              <a:buNone/>
            </a:pPr>
            <a:r>
              <a:rPr lang="en-US" dirty="0" smtClean="0"/>
              <a:t>Private sector partners</a:t>
            </a:r>
          </a:p>
          <a:p>
            <a:pPr lvl="0" algn="ctr">
              <a:buNone/>
            </a:pPr>
            <a:r>
              <a:rPr lang="en-US" dirty="0" smtClean="0"/>
              <a:t>Non-governmental organizations (NGOs)</a:t>
            </a:r>
          </a:p>
          <a:p>
            <a:pPr lvl="0" algn="ctr">
              <a:buNone/>
            </a:pPr>
            <a:r>
              <a:rPr lang="en-US" dirty="0" smtClean="0"/>
              <a:t>Government officials</a:t>
            </a:r>
          </a:p>
          <a:p>
            <a:pPr lvl="0" algn="ctr">
              <a:buNone/>
            </a:pPr>
            <a:r>
              <a:rPr lang="en-US" dirty="0" smtClean="0"/>
              <a:t>Community leaders</a:t>
            </a:r>
          </a:p>
          <a:p>
            <a:pPr lvl="0" algn="ctr">
              <a:buNone/>
            </a:pPr>
            <a:r>
              <a:rPr lang="en-US" dirty="0" smtClean="0"/>
              <a:t>Emergency management practitioners</a:t>
            </a:r>
          </a:p>
          <a:p>
            <a:pPr lvl="0" algn="ctr">
              <a:buNone/>
            </a:pPr>
            <a:r>
              <a:rPr lang="en-US" dirty="0" smtClean="0"/>
              <a:t>First responders</a:t>
            </a:r>
          </a:p>
          <a:p>
            <a:pPr algn="ctr">
              <a:buNone/>
            </a:pPr>
            <a:r>
              <a:rPr lang="en-US" b="1" dirty="0" smtClean="0"/>
              <a:t>Prerequisites  </a:t>
            </a:r>
            <a:r>
              <a:rPr lang="en-US" dirty="0" smtClean="0"/>
              <a:t>Recommended: IS-0700, An Introduction to the National Incident Management System</a:t>
            </a:r>
          </a:p>
          <a:p>
            <a:pPr algn="ctr">
              <a:buNone/>
            </a:pPr>
            <a:r>
              <a:rPr lang="en-US" b="1" dirty="0" smtClean="0"/>
              <a:t>CEUs:   </a:t>
            </a:r>
            <a:r>
              <a:rPr lang="en-US" dirty="0" smtClean="0"/>
              <a:t>0.3 </a:t>
            </a:r>
          </a:p>
          <a:p>
            <a:pPr algn="ctr">
              <a:buNone/>
            </a:pPr>
            <a:r>
              <a:rPr lang="en-US" b="1" dirty="0" smtClean="0"/>
              <a:t>Course Length:   </a:t>
            </a:r>
            <a:r>
              <a:rPr lang="en-US" dirty="0" smtClean="0"/>
              <a:t>3 hours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828800"/>
          </a:xfrm>
        </p:spPr>
        <p:txBody>
          <a:bodyPr/>
          <a:lstStyle/>
          <a:p>
            <a:r>
              <a:rPr lang="en-US" dirty="0" smtClean="0"/>
              <a:t>Sandoval county amateur radio service</a:t>
            </a:r>
            <a:endParaRPr lang="en-US" dirty="0"/>
          </a:p>
        </p:txBody>
      </p:sp>
      <p:sp>
        <p:nvSpPr>
          <p:cNvPr id="3" name="Subtitle 2"/>
          <p:cNvSpPr>
            <a:spLocks noGrp="1"/>
          </p:cNvSpPr>
          <p:nvPr>
            <p:ph type="subTitle" idx="1"/>
          </p:nvPr>
        </p:nvSpPr>
        <p:spPr/>
        <p:txBody>
          <a:bodyPr/>
          <a:lstStyle/>
          <a:p>
            <a:r>
              <a:rPr lang="en-US" dirty="0" smtClean="0"/>
              <a:t>RECOMMENDED FEMA ONLINE TRAINING COURSES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228600" y="152400"/>
            <a:ext cx="8610600" cy="79221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algn="ctr"/>
            <a:r>
              <a:rPr lang="en-US" sz="1800" b="1" dirty="0" smtClean="0"/>
              <a:t>IS-21.23: Civil Rights and FEMA Disaster Assistance</a:t>
            </a:r>
            <a:endParaRPr lang="en-US" sz="1800" dirty="0" smtClean="0"/>
          </a:p>
          <a:p>
            <a:pPr algn="ctr"/>
            <a:r>
              <a:rPr lang="en-US" sz="1800" b="1" dirty="0" smtClean="0"/>
              <a:t>Course Date </a:t>
            </a:r>
            <a:r>
              <a:rPr lang="en-US" sz="1800" dirty="0" smtClean="0"/>
              <a:t>1/6/2023</a:t>
            </a:r>
          </a:p>
          <a:p>
            <a:pPr algn="ctr"/>
            <a:r>
              <a:rPr lang="en-US" sz="1800" b="1" dirty="0" smtClean="0"/>
              <a:t>Course Overview</a:t>
            </a:r>
            <a:endParaRPr lang="en-US" sz="1800" dirty="0" smtClean="0"/>
          </a:p>
          <a:p>
            <a:pPr algn="ctr"/>
            <a:r>
              <a:rPr lang="en-US" sz="1800" dirty="0" smtClean="0"/>
              <a:t>This course provides an orientation to civil rights, including the laws that govern civil rights and strategies that will help FEMA employees protect the civil rights of those we serve.</a:t>
            </a:r>
          </a:p>
          <a:p>
            <a:pPr algn="ctr"/>
            <a:r>
              <a:rPr lang="en-US" sz="1800" b="1" dirty="0" smtClean="0"/>
              <a:t>Course Objectives:</a:t>
            </a:r>
            <a:endParaRPr lang="en-US" sz="1800" dirty="0" smtClean="0"/>
          </a:p>
          <a:p>
            <a:pPr algn="ctr"/>
            <a:r>
              <a:rPr lang="en-US" sz="1800" dirty="0" smtClean="0"/>
              <a:t>By the end of this course, participants will be able to:</a:t>
            </a:r>
          </a:p>
          <a:p>
            <a:pPr lvl="0" algn="ctr"/>
            <a:r>
              <a:rPr lang="en-US" sz="1800" dirty="0" smtClean="0"/>
              <a:t>Identify the purpose of the FEMA Civil Rights program and the protections it offers.</a:t>
            </a:r>
          </a:p>
          <a:p>
            <a:pPr lvl="0" algn="ctr"/>
            <a:r>
              <a:rPr lang="en-US" sz="1800" dirty="0" smtClean="0"/>
              <a:t>Identify strategies to ensure the civil rights of FEMA customers.</a:t>
            </a:r>
          </a:p>
          <a:p>
            <a:pPr algn="ctr"/>
            <a:r>
              <a:rPr lang="en-US" sz="1800" b="1" dirty="0" smtClean="0"/>
              <a:t>Primary Audience</a:t>
            </a:r>
            <a:endParaRPr lang="en-US" sz="1800" dirty="0" smtClean="0"/>
          </a:p>
          <a:p>
            <a:pPr algn="ctr"/>
            <a:r>
              <a:rPr lang="en-US" sz="1800" dirty="0" smtClean="0"/>
              <a:t>All FEMA employees every calendar year for 2 years, then every other year</a:t>
            </a:r>
          </a:p>
          <a:p>
            <a:pPr algn="ctr"/>
            <a:r>
              <a:rPr lang="en-US" sz="1800" b="1" dirty="0" smtClean="0"/>
              <a:t>Prerequisites  </a:t>
            </a:r>
            <a:r>
              <a:rPr lang="en-US" sz="1800" dirty="0" smtClean="0"/>
              <a:t>None</a:t>
            </a:r>
          </a:p>
          <a:p>
            <a:pPr algn="ctr"/>
            <a:r>
              <a:rPr lang="en-US" sz="1800" b="1" dirty="0" smtClean="0"/>
              <a:t>CEUs:   </a:t>
            </a:r>
            <a:r>
              <a:rPr lang="en-US" sz="1800" dirty="0" smtClean="0"/>
              <a:t>0.1</a:t>
            </a:r>
          </a:p>
          <a:p>
            <a:pPr algn="ctr"/>
            <a:r>
              <a:rPr lang="en-US" sz="1800" b="1" dirty="0" smtClean="0"/>
              <a:t>Course Length:   </a:t>
            </a:r>
            <a:r>
              <a:rPr lang="en-US" sz="1800" dirty="0" smtClean="0"/>
              <a:t>1 hour</a:t>
            </a:r>
          </a:p>
          <a:p>
            <a:pPr marL="0" marR="0" lvl="0" indent="0" algn="ctr" defTabSz="914400" rtl="0" eaLnBrk="1" fontAlgn="base" latinLnBrk="0" hangingPunct="1">
              <a:lnSpc>
                <a:spcPct val="100000"/>
              </a:lnSpc>
              <a:spcBef>
                <a:spcPct val="0"/>
              </a:spcBef>
              <a:spcAft>
                <a:spcPct val="0"/>
              </a:spcAft>
              <a:buClrTx/>
              <a:buSzTx/>
              <a:buFontTx/>
              <a:buNone/>
              <a:tabLst/>
            </a:pPr>
            <a:endParaRPr lang="en-US" sz="1800" b="1" dirty="0" smtClean="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800" b="1" dirty="0" smtClean="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261</TotalTime>
  <Words>2995</Words>
  <Application>Microsoft Office PowerPoint</Application>
  <PresentationFormat>On-screen Show (4:3)</PresentationFormat>
  <Paragraphs>320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FEMA IS REVISING THE ONLINE WEBSITE</vt:lpstr>
      <vt:lpstr>Slide 2</vt:lpstr>
      <vt:lpstr>Sandoval county amateur radio service</vt:lpstr>
      <vt:lpstr>Slide 4</vt:lpstr>
      <vt:lpstr>Slide 5</vt:lpstr>
      <vt:lpstr>Slide 6</vt:lpstr>
      <vt:lpstr>Slide 7</vt:lpstr>
      <vt:lpstr>Sandoval county amateur radio service</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Sandoval county amateur radio service</dc:title>
  <dc:creator>Owner</dc:creator>
  <cp:lastModifiedBy>Owner</cp:lastModifiedBy>
  <cp:revision>2</cp:revision>
  <dcterms:created xsi:type="dcterms:W3CDTF">2023-05-15T18:37:19Z</dcterms:created>
  <dcterms:modified xsi:type="dcterms:W3CDTF">2023-05-15T22:58:38Z</dcterms:modified>
</cp:coreProperties>
</file>