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tif" ContentType="image/tiff"/>
  <Override PartName="/ppt/media/image3.tif" ContentType="image/tiff"/>
  <Override PartName="/ppt/media/image5.png" ContentType="image/png"/>
  <Override PartName="/ppt/media/image4.tif" ContentType="image/tif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24384000" cy="13716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1201320" y="7210440"/>
            <a:ext cx="21971520" cy="1905480"/>
          </a:xfrm>
          <a:custGeom>
            <a:avLst/>
            <a:gdLst/>
            <a:ahLst/>
            <a:rect l="0" t="0" r="r" b="b"/>
            <a:pathLst>
              <a:path w="61033" h="5294">
                <a:moveTo>
                  <a:pt x="0" y="0"/>
                </a:moveTo>
                <a:lnTo>
                  <a:pt x="61032" y="0"/>
                </a:lnTo>
                <a:lnTo>
                  <a:pt x="61032" y="5293"/>
                </a:lnTo>
                <a:lnTo>
                  <a:pt x="0" y="5293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1206360" y="4248360"/>
            <a:ext cx="21971520" cy="8256240"/>
          </a:xfrm>
          <a:custGeom>
            <a:avLst/>
            <a:gdLst/>
            <a:ahLst/>
            <a:rect l="0" t="0" r="r" b="b"/>
            <a:pathLst>
              <a:path w="61033" h="22935">
                <a:moveTo>
                  <a:pt x="0" y="0"/>
                </a:moveTo>
                <a:lnTo>
                  <a:pt x="61032" y="0"/>
                </a:lnTo>
                <a:lnTo>
                  <a:pt x="61032" y="22934"/>
                </a:lnTo>
                <a:lnTo>
                  <a:pt x="0" y="22934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ti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ti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tif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"/>
          <p:cNvSpPr txBox="1"/>
          <p:nvPr/>
        </p:nvSpPr>
        <p:spPr>
          <a:xfrm>
            <a:off x="1206360" y="2575080"/>
            <a:ext cx="21971160" cy="464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80000"/>
              </a:lnSpc>
            </a:pPr>
            <a:r>
              <a:rPr b="1" lang="en-US" sz="11600" spc="-1" strike="noStrike">
                <a:solidFill>
                  <a:srgbClr val="ffffff"/>
                </a:solidFill>
                <a:latin typeface="HelveticaNeue-Bold"/>
                <a:ea typeface="HelveticaNeue-Bold"/>
              </a:rPr>
              <a:t>SCARES REPEATERS</a:t>
            </a:r>
            <a:endParaRPr b="0" lang="en-US" sz="11600" spc="-1" strike="noStrike">
              <a:latin typeface="Arial"/>
            </a:endParaRPr>
          </a:p>
        </p:txBody>
      </p:sp>
      <p:sp>
        <p:nvSpPr>
          <p:cNvPr id="79" name=""/>
          <p:cNvSpPr txBox="1"/>
          <p:nvPr/>
        </p:nvSpPr>
        <p:spPr>
          <a:xfrm>
            <a:off x="1201320" y="11847240"/>
            <a:ext cx="21971160" cy="63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5000"/>
          </a:bodyPr>
          <a:p>
            <a:r>
              <a:rPr b="1" lang="en-US" sz="3600" spc="-1" strike="noStrike">
                <a:solidFill>
                  <a:srgbClr val="ffffff"/>
                </a:solidFill>
                <a:latin typeface="HelveticaNeue-Bold"/>
                <a:ea typeface="HelveticaNeue-Bold"/>
              </a:rPr>
              <a:t>NM5F/N5HC 10/18/2021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0" name=""/>
          <p:cNvSpPr txBox="1"/>
          <p:nvPr/>
        </p:nvSpPr>
        <p:spPr>
          <a:xfrm>
            <a:off x="1201320" y="7210440"/>
            <a:ext cx="21971160" cy="1905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r>
              <a:rPr b="1" lang="en-US" sz="5500" spc="-1" strike="noStrike">
                <a:solidFill>
                  <a:srgbClr val="00a2ff"/>
                </a:solidFill>
                <a:latin typeface="HelveticaNeue-Bold"/>
                <a:ea typeface="HelveticaNeue-Bold"/>
              </a:rPr>
              <a:t>Current Status</a:t>
            </a:r>
            <a:endParaRPr b="0" lang="en-US" sz="5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Rainbow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Un-Balance. Typical Amateur 2m Tranciver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123920" y="4578480"/>
            <a:ext cx="3585960" cy="7184160"/>
          </a:xfrm>
          <a:custGeom>
            <a:avLst/>
            <a:gdLst/>
            <a:ahLst/>
            <a:rect l="0" t="0" r="r" b="b"/>
            <a:pathLst>
              <a:path w="9962" h="19957">
                <a:moveTo>
                  <a:pt x="0" y="0"/>
                </a:moveTo>
                <a:lnTo>
                  <a:pt x="9961" y="0"/>
                </a:lnTo>
                <a:lnTo>
                  <a:pt x="9961" y="19956"/>
                </a:lnTo>
                <a:lnTo>
                  <a:pt x="0" y="19956"/>
                </a:lnTo>
                <a:lnTo>
                  <a:pt x="0" y="0"/>
                </a:lnTo>
                <a:close/>
              </a:path>
            </a:pathLst>
          </a:custGeom>
          <a:solidFill>
            <a:srgbClr val="003361"/>
          </a:solidFill>
          <a:ln w="25560">
            <a:solidFill>
              <a:srgbClr val="00a2ff"/>
            </a:solidFill>
            <a:round/>
          </a:ln>
        </p:spPr>
      </p:sp>
      <p:sp>
        <p:nvSpPr>
          <p:cNvPr id="129" name=""/>
          <p:cNvSpPr/>
          <p:nvPr/>
        </p:nvSpPr>
        <p:spPr>
          <a:xfrm>
            <a:off x="15629400" y="4578480"/>
            <a:ext cx="3585960" cy="7184160"/>
          </a:xfrm>
          <a:custGeom>
            <a:avLst/>
            <a:gdLst/>
            <a:ahLst/>
            <a:rect l="0" t="0" r="r" b="b"/>
            <a:pathLst>
              <a:path w="9962" h="19957">
                <a:moveTo>
                  <a:pt x="0" y="0"/>
                </a:moveTo>
                <a:lnTo>
                  <a:pt x="9961" y="0"/>
                </a:lnTo>
                <a:lnTo>
                  <a:pt x="9961" y="19956"/>
                </a:lnTo>
                <a:lnTo>
                  <a:pt x="0" y="19956"/>
                </a:lnTo>
                <a:lnTo>
                  <a:pt x="0" y="0"/>
                </a:lnTo>
                <a:close/>
              </a:path>
            </a:pathLst>
          </a:custGeom>
          <a:solidFill>
            <a:srgbClr val="003361"/>
          </a:solidFill>
          <a:ln w="25560">
            <a:solidFill>
              <a:srgbClr val="00a2ff"/>
            </a:solidFill>
            <a:round/>
          </a:ln>
        </p:spPr>
      </p:sp>
      <p:sp>
        <p:nvSpPr>
          <p:cNvPr id="130" name=""/>
          <p:cNvSpPr/>
          <p:nvPr/>
        </p:nvSpPr>
        <p:spPr>
          <a:xfrm>
            <a:off x="2055600" y="547992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5667" y="2812"/>
                </a:moveTo>
                <a:lnTo>
                  <a:pt x="0" y="5625"/>
                </a:lnTo>
                <a:lnTo>
                  <a:pt x="0" y="0"/>
                </a:lnTo>
                <a:lnTo>
                  <a:pt x="5667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131" name=""/>
          <p:cNvSpPr/>
          <p:nvPr/>
        </p:nvSpPr>
        <p:spPr>
          <a:xfrm>
            <a:off x="16402320" y="547992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5667" y="2812"/>
                </a:moveTo>
                <a:lnTo>
                  <a:pt x="0" y="5625"/>
                </a:lnTo>
                <a:lnTo>
                  <a:pt x="0" y="0"/>
                </a:lnTo>
                <a:lnTo>
                  <a:pt x="5667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132" name=""/>
          <p:cNvSpPr/>
          <p:nvPr/>
        </p:nvSpPr>
        <p:spPr>
          <a:xfrm flipH="1">
            <a:off x="4126680" y="10065600"/>
            <a:ext cx="12243960" cy="0"/>
          </a:xfrm>
          <a:prstGeom prst="line">
            <a:avLst/>
          </a:prstGeom>
          <a:ln w="25560">
            <a:solidFill>
              <a:srgbClr val="00a2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"/>
          <p:cNvSpPr txBox="1"/>
          <p:nvPr/>
        </p:nvSpPr>
        <p:spPr>
          <a:xfrm>
            <a:off x="9640800" y="7939800"/>
            <a:ext cx="1215360" cy="90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-164 dB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16402320" y="905328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0" y="2812"/>
                </a:moveTo>
                <a:lnTo>
                  <a:pt x="5667" y="5625"/>
                </a:lnTo>
                <a:lnTo>
                  <a:pt x="5667" y="0"/>
                </a:lnTo>
                <a:lnTo>
                  <a:pt x="0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135" name=""/>
          <p:cNvSpPr/>
          <p:nvPr/>
        </p:nvSpPr>
        <p:spPr>
          <a:xfrm>
            <a:off x="2055600" y="905328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0" y="2812"/>
                </a:moveTo>
                <a:lnTo>
                  <a:pt x="5667" y="5625"/>
                </a:lnTo>
                <a:lnTo>
                  <a:pt x="5667" y="0"/>
                </a:lnTo>
                <a:lnTo>
                  <a:pt x="0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136" name=""/>
          <p:cNvSpPr txBox="1"/>
          <p:nvPr/>
        </p:nvSpPr>
        <p:spPr>
          <a:xfrm>
            <a:off x="16563960" y="6292800"/>
            <a:ext cx="1177920" cy="39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-122dBm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2412360" y="6274440"/>
            <a:ext cx="100872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42 dBm (14W)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8" name=""/>
          <p:cNvSpPr txBox="1"/>
          <p:nvPr/>
        </p:nvSpPr>
        <p:spPr>
          <a:xfrm>
            <a:off x="17036280" y="9847800"/>
            <a:ext cx="100872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 dBm (50W)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2708280" y="9847800"/>
            <a:ext cx="124884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-108 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4126680" y="6492600"/>
            <a:ext cx="12243960" cy="0"/>
          </a:xfrm>
          <a:prstGeom prst="line">
            <a:avLst/>
          </a:prstGeom>
          <a:ln w="25560">
            <a:solidFill>
              <a:srgbClr val="00a2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 txBox="1"/>
          <p:nvPr/>
        </p:nvSpPr>
        <p:spPr>
          <a:xfrm>
            <a:off x="9134280" y="10599120"/>
            <a:ext cx="2229120" cy="295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47 - 164 = -117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-108 -117 = </a:t>
            </a:r>
            <a:r>
              <a:rPr b="0" lang="en-US" sz="2400" spc="-1" strike="noStrike">
                <a:solidFill>
                  <a:srgbClr val="ff634d"/>
                </a:solidFill>
                <a:latin typeface="HelveticaNeue"/>
                <a:ea typeface="HelveticaNeue"/>
              </a:rPr>
              <a:t>-9dB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47dBm+9dB = 56dBm ~ 400W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Rainbow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43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Un-balance.Typical Commercial 2m Tranciver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1123920" y="4578480"/>
            <a:ext cx="3585960" cy="7184160"/>
          </a:xfrm>
          <a:custGeom>
            <a:avLst/>
            <a:gdLst/>
            <a:ahLst/>
            <a:rect l="0" t="0" r="r" b="b"/>
            <a:pathLst>
              <a:path w="9962" h="19957">
                <a:moveTo>
                  <a:pt x="0" y="0"/>
                </a:moveTo>
                <a:lnTo>
                  <a:pt x="9961" y="0"/>
                </a:lnTo>
                <a:lnTo>
                  <a:pt x="9961" y="19956"/>
                </a:lnTo>
                <a:lnTo>
                  <a:pt x="0" y="19956"/>
                </a:lnTo>
                <a:lnTo>
                  <a:pt x="0" y="0"/>
                </a:lnTo>
                <a:close/>
              </a:path>
            </a:pathLst>
          </a:custGeom>
          <a:solidFill>
            <a:srgbClr val="003361"/>
          </a:solidFill>
          <a:ln w="25560">
            <a:solidFill>
              <a:srgbClr val="00a2ff"/>
            </a:solidFill>
            <a:round/>
          </a:ln>
        </p:spPr>
      </p:sp>
      <p:sp>
        <p:nvSpPr>
          <p:cNvPr id="145" name=""/>
          <p:cNvSpPr/>
          <p:nvPr/>
        </p:nvSpPr>
        <p:spPr>
          <a:xfrm>
            <a:off x="15629400" y="4578480"/>
            <a:ext cx="3585960" cy="7184160"/>
          </a:xfrm>
          <a:custGeom>
            <a:avLst/>
            <a:gdLst/>
            <a:ahLst/>
            <a:rect l="0" t="0" r="r" b="b"/>
            <a:pathLst>
              <a:path w="9962" h="19957">
                <a:moveTo>
                  <a:pt x="0" y="0"/>
                </a:moveTo>
                <a:lnTo>
                  <a:pt x="9961" y="0"/>
                </a:lnTo>
                <a:lnTo>
                  <a:pt x="9961" y="19956"/>
                </a:lnTo>
                <a:lnTo>
                  <a:pt x="0" y="19956"/>
                </a:lnTo>
                <a:lnTo>
                  <a:pt x="0" y="0"/>
                </a:lnTo>
                <a:close/>
              </a:path>
            </a:pathLst>
          </a:custGeom>
          <a:solidFill>
            <a:srgbClr val="003361"/>
          </a:solidFill>
          <a:ln w="25560">
            <a:solidFill>
              <a:srgbClr val="00a2ff"/>
            </a:solidFill>
            <a:round/>
          </a:ln>
        </p:spPr>
      </p:sp>
      <p:sp>
        <p:nvSpPr>
          <p:cNvPr id="146" name=""/>
          <p:cNvSpPr/>
          <p:nvPr/>
        </p:nvSpPr>
        <p:spPr>
          <a:xfrm>
            <a:off x="2055600" y="547992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5667" y="2812"/>
                </a:moveTo>
                <a:lnTo>
                  <a:pt x="0" y="5625"/>
                </a:lnTo>
                <a:lnTo>
                  <a:pt x="0" y="0"/>
                </a:lnTo>
                <a:lnTo>
                  <a:pt x="5667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147" name=""/>
          <p:cNvSpPr/>
          <p:nvPr/>
        </p:nvSpPr>
        <p:spPr>
          <a:xfrm>
            <a:off x="16402320" y="547992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5667" y="2812"/>
                </a:moveTo>
                <a:lnTo>
                  <a:pt x="0" y="5625"/>
                </a:lnTo>
                <a:lnTo>
                  <a:pt x="0" y="0"/>
                </a:lnTo>
                <a:lnTo>
                  <a:pt x="5667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148" name=""/>
          <p:cNvSpPr/>
          <p:nvPr/>
        </p:nvSpPr>
        <p:spPr>
          <a:xfrm flipH="1">
            <a:off x="4126680" y="10065600"/>
            <a:ext cx="12243960" cy="0"/>
          </a:xfrm>
          <a:prstGeom prst="line">
            <a:avLst/>
          </a:prstGeom>
          <a:ln w="25560">
            <a:solidFill>
              <a:srgbClr val="00a2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"/>
          <p:cNvSpPr txBox="1"/>
          <p:nvPr/>
        </p:nvSpPr>
        <p:spPr>
          <a:xfrm>
            <a:off x="9640800" y="7939800"/>
            <a:ext cx="1215360" cy="90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-161 dB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16402320" y="905328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0" y="2812"/>
                </a:moveTo>
                <a:lnTo>
                  <a:pt x="5667" y="5625"/>
                </a:lnTo>
                <a:lnTo>
                  <a:pt x="5667" y="0"/>
                </a:lnTo>
                <a:lnTo>
                  <a:pt x="0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151" name=""/>
          <p:cNvSpPr/>
          <p:nvPr/>
        </p:nvSpPr>
        <p:spPr>
          <a:xfrm>
            <a:off x="2055600" y="905328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0" y="2812"/>
                </a:moveTo>
                <a:lnTo>
                  <a:pt x="5667" y="5625"/>
                </a:lnTo>
                <a:lnTo>
                  <a:pt x="5667" y="0"/>
                </a:lnTo>
                <a:lnTo>
                  <a:pt x="0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152" name=""/>
          <p:cNvSpPr txBox="1"/>
          <p:nvPr/>
        </p:nvSpPr>
        <p:spPr>
          <a:xfrm>
            <a:off x="16563960" y="6292800"/>
            <a:ext cx="1177920" cy="39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-119dBm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3" name=""/>
          <p:cNvSpPr txBox="1"/>
          <p:nvPr/>
        </p:nvSpPr>
        <p:spPr>
          <a:xfrm>
            <a:off x="2412360" y="6274440"/>
            <a:ext cx="100872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42 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4" name=""/>
          <p:cNvSpPr txBox="1"/>
          <p:nvPr/>
        </p:nvSpPr>
        <p:spPr>
          <a:xfrm>
            <a:off x="17036280" y="9847800"/>
            <a:ext cx="100872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 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5" name=""/>
          <p:cNvSpPr txBox="1"/>
          <p:nvPr/>
        </p:nvSpPr>
        <p:spPr>
          <a:xfrm>
            <a:off x="2708280" y="9847800"/>
            <a:ext cx="124884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-108 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4126680" y="6492600"/>
            <a:ext cx="12243960" cy="0"/>
          </a:xfrm>
          <a:prstGeom prst="line">
            <a:avLst/>
          </a:prstGeom>
          <a:ln w="25560">
            <a:solidFill>
              <a:srgbClr val="00a2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 txBox="1"/>
          <p:nvPr/>
        </p:nvSpPr>
        <p:spPr>
          <a:xfrm>
            <a:off x="9134280" y="10599120"/>
            <a:ext cx="2229120" cy="295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47 - 161 = -114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-108 -117 = </a:t>
            </a:r>
            <a:r>
              <a:rPr b="0" lang="en-US" sz="2400" spc="-1" strike="noStrike">
                <a:solidFill>
                  <a:srgbClr val="ff634d"/>
                </a:solidFill>
                <a:latin typeface="HelveticaNeue"/>
                <a:ea typeface="HelveticaNeue"/>
              </a:rPr>
              <a:t>-6dB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47dBm+6dB = 56dBm = 200W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Rainbow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59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Balance.Typical Commercial 2m Tranciver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1123920" y="4578480"/>
            <a:ext cx="3585960" cy="7184160"/>
          </a:xfrm>
          <a:custGeom>
            <a:avLst/>
            <a:gdLst/>
            <a:ahLst/>
            <a:rect l="0" t="0" r="r" b="b"/>
            <a:pathLst>
              <a:path w="9962" h="19957">
                <a:moveTo>
                  <a:pt x="0" y="0"/>
                </a:moveTo>
                <a:lnTo>
                  <a:pt x="9961" y="0"/>
                </a:lnTo>
                <a:lnTo>
                  <a:pt x="9961" y="19956"/>
                </a:lnTo>
                <a:lnTo>
                  <a:pt x="0" y="19956"/>
                </a:lnTo>
                <a:lnTo>
                  <a:pt x="0" y="0"/>
                </a:lnTo>
                <a:close/>
              </a:path>
            </a:pathLst>
          </a:custGeom>
          <a:solidFill>
            <a:srgbClr val="003361"/>
          </a:solidFill>
          <a:ln w="25560">
            <a:solidFill>
              <a:srgbClr val="00a2ff"/>
            </a:solidFill>
            <a:round/>
          </a:ln>
        </p:spPr>
      </p:sp>
      <p:sp>
        <p:nvSpPr>
          <p:cNvPr id="161" name=""/>
          <p:cNvSpPr/>
          <p:nvPr/>
        </p:nvSpPr>
        <p:spPr>
          <a:xfrm>
            <a:off x="15629400" y="4578480"/>
            <a:ext cx="3585960" cy="7184160"/>
          </a:xfrm>
          <a:custGeom>
            <a:avLst/>
            <a:gdLst/>
            <a:ahLst/>
            <a:rect l="0" t="0" r="r" b="b"/>
            <a:pathLst>
              <a:path w="9962" h="19957">
                <a:moveTo>
                  <a:pt x="0" y="0"/>
                </a:moveTo>
                <a:lnTo>
                  <a:pt x="9961" y="0"/>
                </a:lnTo>
                <a:lnTo>
                  <a:pt x="9961" y="19956"/>
                </a:lnTo>
                <a:lnTo>
                  <a:pt x="0" y="19956"/>
                </a:lnTo>
                <a:lnTo>
                  <a:pt x="0" y="0"/>
                </a:lnTo>
                <a:close/>
              </a:path>
            </a:pathLst>
          </a:custGeom>
          <a:solidFill>
            <a:srgbClr val="003361"/>
          </a:solidFill>
          <a:ln w="25560">
            <a:solidFill>
              <a:srgbClr val="00a2ff"/>
            </a:solidFill>
            <a:round/>
          </a:ln>
        </p:spPr>
      </p:sp>
      <p:sp>
        <p:nvSpPr>
          <p:cNvPr id="162" name=""/>
          <p:cNvSpPr/>
          <p:nvPr/>
        </p:nvSpPr>
        <p:spPr>
          <a:xfrm>
            <a:off x="2055600" y="547992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5667" y="2812"/>
                </a:moveTo>
                <a:lnTo>
                  <a:pt x="0" y="5625"/>
                </a:lnTo>
                <a:lnTo>
                  <a:pt x="0" y="0"/>
                </a:lnTo>
                <a:lnTo>
                  <a:pt x="5667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163" name=""/>
          <p:cNvSpPr/>
          <p:nvPr/>
        </p:nvSpPr>
        <p:spPr>
          <a:xfrm>
            <a:off x="16402320" y="547992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5667" y="2812"/>
                </a:moveTo>
                <a:lnTo>
                  <a:pt x="0" y="5625"/>
                </a:lnTo>
                <a:lnTo>
                  <a:pt x="0" y="0"/>
                </a:lnTo>
                <a:lnTo>
                  <a:pt x="5667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164" name=""/>
          <p:cNvSpPr/>
          <p:nvPr/>
        </p:nvSpPr>
        <p:spPr>
          <a:xfrm flipH="1">
            <a:off x="4126680" y="10065600"/>
            <a:ext cx="12243960" cy="0"/>
          </a:xfrm>
          <a:prstGeom prst="line">
            <a:avLst/>
          </a:prstGeom>
          <a:ln w="25560">
            <a:solidFill>
              <a:srgbClr val="00a2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"/>
          <p:cNvSpPr txBox="1"/>
          <p:nvPr/>
        </p:nvSpPr>
        <p:spPr>
          <a:xfrm>
            <a:off x="9640800" y="7939800"/>
            <a:ext cx="1215360" cy="90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-155 dB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16402320" y="905328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0" y="2812"/>
                </a:moveTo>
                <a:lnTo>
                  <a:pt x="5667" y="5625"/>
                </a:lnTo>
                <a:lnTo>
                  <a:pt x="5667" y="0"/>
                </a:lnTo>
                <a:lnTo>
                  <a:pt x="0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167" name=""/>
          <p:cNvSpPr/>
          <p:nvPr/>
        </p:nvSpPr>
        <p:spPr>
          <a:xfrm>
            <a:off x="2055600" y="905328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0" y="2812"/>
                </a:moveTo>
                <a:lnTo>
                  <a:pt x="5667" y="5625"/>
                </a:lnTo>
                <a:lnTo>
                  <a:pt x="5667" y="0"/>
                </a:lnTo>
                <a:lnTo>
                  <a:pt x="0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168" name=""/>
          <p:cNvSpPr txBox="1"/>
          <p:nvPr/>
        </p:nvSpPr>
        <p:spPr>
          <a:xfrm>
            <a:off x="16563960" y="6292800"/>
            <a:ext cx="1177920" cy="39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-119dBm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9" name=""/>
          <p:cNvSpPr txBox="1"/>
          <p:nvPr/>
        </p:nvSpPr>
        <p:spPr>
          <a:xfrm>
            <a:off x="2412360" y="6274440"/>
            <a:ext cx="100872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36 dBm (5W)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0" name=""/>
          <p:cNvSpPr txBox="1"/>
          <p:nvPr/>
        </p:nvSpPr>
        <p:spPr>
          <a:xfrm>
            <a:off x="17036280" y="9847800"/>
            <a:ext cx="100872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 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1" name=""/>
          <p:cNvSpPr txBox="1"/>
          <p:nvPr/>
        </p:nvSpPr>
        <p:spPr>
          <a:xfrm>
            <a:off x="2708280" y="9847800"/>
            <a:ext cx="124884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-108 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4126680" y="6492600"/>
            <a:ext cx="12243960" cy="0"/>
          </a:xfrm>
          <a:prstGeom prst="line">
            <a:avLst/>
          </a:prstGeom>
          <a:ln w="25560">
            <a:solidFill>
              <a:srgbClr val="00a2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"/>
          <p:cNvSpPr txBox="1"/>
          <p:nvPr/>
        </p:nvSpPr>
        <p:spPr>
          <a:xfrm>
            <a:off x="9134280" y="10599120"/>
            <a:ext cx="2229120" cy="131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47 - 155 = -108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36dBm ~ 5W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Rainbow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75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Optimization notes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176" name=""/>
          <p:cNvSpPr txBox="1"/>
          <p:nvPr/>
        </p:nvSpPr>
        <p:spPr>
          <a:xfrm>
            <a:off x="1206360" y="4248360"/>
            <a:ext cx="21971160" cy="825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3000"/>
          </a:bodyPr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Duplexer had some mismatch between the individual filters in the TX and RX chain. Duplexer are now at spec:</a:t>
            </a:r>
            <a:endParaRPr b="0" lang="en-US" sz="4800" spc="-1" strike="noStrike">
              <a:latin typeface="Arial"/>
            </a:endParaRPr>
          </a:p>
          <a:p>
            <a:pPr lvl="1" marL="123192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Insert loss of -2.18dB</a:t>
            </a:r>
            <a:endParaRPr b="0" lang="en-US" sz="4800" spc="-1" strike="noStrike">
              <a:latin typeface="Arial"/>
            </a:endParaRPr>
          </a:p>
          <a:p>
            <a:pPr lvl="1" marL="123192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Isolation &lt; -105dB </a:t>
            </a:r>
            <a:endParaRPr b="0" lang="en-US" sz="4800" spc="-1" strike="noStrike">
              <a:latin typeface="Arial"/>
            </a:endParaRPr>
          </a:p>
          <a:p>
            <a:pPr lvl="1" marL="123192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RX System now at -3.5dB (sensitivity) insert loss. </a:t>
            </a:r>
            <a:endParaRPr b="0" lang="en-US" sz="4800" spc="-1" strike="noStrike">
              <a:latin typeface="Arial"/>
            </a:endParaRPr>
          </a:p>
          <a:p>
            <a:pPr lvl="1" marL="123192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Measuring with the VNA we have -2.25dB loss. </a:t>
            </a:r>
            <a:endParaRPr b="0" lang="en-US" sz="4800" spc="-1" strike="noStrike">
              <a:latin typeface="Arial"/>
            </a:endParaRPr>
          </a:p>
          <a:p>
            <a:pPr lvl="1" marL="123192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Manufacturer suggest that some improvements could be achieved by using a cable in 1/2 wave increments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Rainbow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78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Inventory</a:t>
            </a:r>
            <a:endParaRPr b="0" lang="en-US" sz="5500" spc="-1" strike="noStrike">
              <a:latin typeface="Arial"/>
            </a:endParaRPr>
          </a:p>
        </p:txBody>
      </p:sp>
      <p:graphicFrame>
        <p:nvGraphicFramePr>
          <p:cNvPr id="179" name=""/>
          <p:cNvGraphicFramePr/>
          <p:nvPr/>
        </p:nvGraphicFramePr>
        <p:xfrm>
          <a:off x="1264320" y="3809880"/>
          <a:ext cx="21589920" cy="7856640"/>
        </p:xfrm>
        <a:graphic>
          <a:graphicData uri="http://schemas.openxmlformats.org/drawingml/2006/table">
            <a:tbl>
              <a:tblPr/>
              <a:tblGrid>
                <a:gridCol w="1441800"/>
                <a:gridCol w="3532320"/>
                <a:gridCol w="4145040"/>
                <a:gridCol w="5730840"/>
                <a:gridCol w="6740280"/>
              </a:tblGrid>
              <a:tr h="52344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QTY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Make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Model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Location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Notes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ec0bf"/>
                    </a:solidFill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TBD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40U 2 Post 19” Rack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Rainbow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Kenwood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TKR-750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Rainbow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VHF Repeater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Kenwood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TKR-850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Rainbow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UHF Repeater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TX RX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28-37-11 E/G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Rainbow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VHF Duplexer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TBD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UHF Duplexer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Rainbow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UHF Duplexer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Micro Node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RTCM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Rainbow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Link interfaces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TBD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Raspberry pi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Rainbow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Link Controller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Mikrotik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RB2011 UAS-RM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Rainbow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Router / Switch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Astron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TBD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Rainbow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Power Supply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200’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Andrew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LDF4-50A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Rainbow Tower @ 180’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1/2” Heliax Coaxial Cable (VHF)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190’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Andrew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LDF4-50A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Rainbow Tower @ 170’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1/2” Heliax Coaxial Cable (UHF)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Andrew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DB224-A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Rainbow Tower @ 180’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Four-bay exposed dipole VHF antenna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Andrew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DB404-B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Rainbow Tower @ 170’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Four-bay exposed dipole UHF antenna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Mikrotik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RB912UAG-5HPnD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Rainbow Tower @ ~30’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Link Radio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Pajarito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81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Inventory</a:t>
            </a:r>
            <a:endParaRPr b="0" lang="en-US" sz="5500" spc="-1" strike="noStrike">
              <a:latin typeface="Arial"/>
            </a:endParaRPr>
          </a:p>
        </p:txBody>
      </p:sp>
      <p:graphicFrame>
        <p:nvGraphicFramePr>
          <p:cNvPr id="182" name=""/>
          <p:cNvGraphicFramePr/>
          <p:nvPr/>
        </p:nvGraphicFramePr>
        <p:xfrm>
          <a:off x="1270080" y="3809880"/>
          <a:ext cx="21589920" cy="7332840"/>
        </p:xfrm>
        <a:graphic>
          <a:graphicData uri="http://schemas.openxmlformats.org/drawingml/2006/table">
            <a:tbl>
              <a:tblPr/>
              <a:tblGrid>
                <a:gridCol w="1316520"/>
                <a:gridCol w="3225240"/>
                <a:gridCol w="4179960"/>
                <a:gridCol w="6746760"/>
                <a:gridCol w="6121440"/>
              </a:tblGrid>
              <a:tr h="52344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QTY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Make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Model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Location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Notes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ec0bf"/>
                    </a:solidFill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TBD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40U 2 Post 19” Rack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Pajarito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Kenwood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TKR-850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Pajarito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UHF Repeater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TX RX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28-66-02A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Pajarito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UHF Duplexer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Micro Node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RTCM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Pajarito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Link interfaces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TBD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Raspberry pi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Pajarito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Link Controller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Mikrotik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RB2011 UAS-RM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Pajarito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Router / Switch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Astron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TBD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Pajarito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Power Supply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ICOM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TBD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Pajarito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Packet Data VHF Transciver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TBD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Raspberry pi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Pajarito Communication Shelter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Packet Data Controler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TBD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Andrew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LDF5-50A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Pajarito tower 10 feet below top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7/8” Heliax Coaxial Cable (UHF)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Andrew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DB404-B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Pajarito tower 10 feet below top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Four-bay exposed dipole UHF antenna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50’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Times Microwave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LMR400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Pajarito tower @ 30’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3/8” Low loss Coaxial cable (VHF)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TBD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1/4 Wave Vertical Antenna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Pajarito tower @ 30’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VHF Vertical omni directional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La Madera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84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Inventory</a:t>
            </a:r>
            <a:endParaRPr b="0" lang="en-US" sz="5500" spc="-1" strike="noStrike">
              <a:latin typeface="Arial"/>
            </a:endParaRPr>
          </a:p>
        </p:txBody>
      </p:sp>
      <p:graphicFrame>
        <p:nvGraphicFramePr>
          <p:cNvPr id="185" name=""/>
          <p:cNvGraphicFramePr/>
          <p:nvPr/>
        </p:nvGraphicFramePr>
        <p:xfrm>
          <a:off x="1270080" y="3806640"/>
          <a:ext cx="21589920" cy="5761440"/>
        </p:xfrm>
        <a:graphic>
          <a:graphicData uri="http://schemas.openxmlformats.org/drawingml/2006/table">
            <a:tbl>
              <a:tblPr/>
              <a:tblGrid>
                <a:gridCol w="1411200"/>
                <a:gridCol w="3457080"/>
                <a:gridCol w="4056840"/>
                <a:gridCol w="6103080"/>
                <a:gridCol w="6561720"/>
              </a:tblGrid>
              <a:tr h="52344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QTY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Make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Model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Location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Notes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ec0bf"/>
                    </a:solidFill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TBD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40U 4 Post 19” Rack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Loft at La Madera VFD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Kenwood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TKR-750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Loft at La Madera VFD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VHF Repeater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TX RX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28-37-11 E/G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Loft at La Madera VFD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VHF Duplexer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Micro Node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RTCM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Loft at La Madera VFD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Link interfaces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TBD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Raspberry pi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Loft at La Madera VFD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Link Controller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Mikrotik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RB2011 UAS-RM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Loft at La Madera VFD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Router / Switch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Astron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TBD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Loft at La Madera VFD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Power Supply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60’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Times Microwave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LMR400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La Madera VFD old tower @ ~ 50’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3/8” Low loss Coaxial cable (VHF)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Comet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TBD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La Madera VFD old tower @ ~ 50’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Vertical 5/8 Wave Antenna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38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Mikrotik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RB912UAG-5HPnD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La Madera VFD tower @ ~ 50’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Link Radio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Punch List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87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Rainbow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188" name=""/>
          <p:cNvSpPr txBox="1"/>
          <p:nvPr/>
        </p:nvSpPr>
        <p:spPr>
          <a:xfrm>
            <a:off x="1206360" y="4248360"/>
            <a:ext cx="21971160" cy="825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pPr marL="355680" indent="-355680">
              <a:lnSpc>
                <a:spcPct val="90000"/>
              </a:lnSpc>
              <a:spcBef>
                <a:spcPts val="25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7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Replace LMR-400 cable between Duplexer and SPD.</a:t>
            </a:r>
            <a:endParaRPr b="0" lang="en-US" sz="2700" spc="-1" strike="noStrike">
              <a:latin typeface="Arial"/>
            </a:endParaRPr>
          </a:p>
          <a:p>
            <a:pPr lvl="1" marL="703080" indent="-355680">
              <a:lnSpc>
                <a:spcPct val="90000"/>
              </a:lnSpc>
              <a:spcBef>
                <a:spcPts val="25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7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Braided over Foil creates PIM, degrades reception.</a:t>
            </a:r>
            <a:endParaRPr b="0" lang="en-US" sz="2700" spc="-1" strike="noStrike">
              <a:latin typeface="Arial"/>
            </a:endParaRPr>
          </a:p>
          <a:p>
            <a:pPr lvl="2" marL="1050480" indent="-355680">
              <a:lnSpc>
                <a:spcPct val="90000"/>
              </a:lnSpc>
              <a:spcBef>
                <a:spcPts val="25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7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Replace with corrugated 1/2” Super flex.</a:t>
            </a:r>
            <a:endParaRPr b="0" lang="en-US" sz="2700" spc="-1" strike="noStrike">
              <a:latin typeface="Arial"/>
            </a:endParaRPr>
          </a:p>
          <a:p>
            <a:pPr lvl="2" marL="1050480" indent="-355680">
              <a:lnSpc>
                <a:spcPct val="90000"/>
              </a:lnSpc>
              <a:spcBef>
                <a:spcPts val="25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7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Replace cables between Repeater and duplexer</a:t>
            </a:r>
            <a:endParaRPr b="0" lang="en-US" sz="2700" spc="-1" strike="noStrike">
              <a:latin typeface="Arial"/>
            </a:endParaRPr>
          </a:p>
          <a:p>
            <a:pPr lvl="3" marL="1398240" indent="-355680">
              <a:lnSpc>
                <a:spcPct val="90000"/>
              </a:lnSpc>
              <a:spcBef>
                <a:spcPts val="25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7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Cables have been cut and are ready to be swapped out.</a:t>
            </a:r>
            <a:endParaRPr b="0" lang="en-US" sz="2700" spc="-1" strike="noStrike">
              <a:latin typeface="Arial"/>
            </a:endParaRPr>
          </a:p>
          <a:p>
            <a:pPr marL="355680" indent="-355680">
              <a:lnSpc>
                <a:spcPct val="90000"/>
              </a:lnSpc>
              <a:spcBef>
                <a:spcPts val="25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7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Complete 443.0 repeater optimization.</a:t>
            </a:r>
            <a:endParaRPr b="0" lang="en-US" sz="2700" spc="-1" strike="noStrike">
              <a:latin typeface="Arial"/>
            </a:endParaRPr>
          </a:p>
          <a:p>
            <a:pPr marL="355680" indent="-355680">
              <a:lnSpc>
                <a:spcPct val="90000"/>
              </a:lnSpc>
              <a:spcBef>
                <a:spcPts val="25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7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Replace server.</a:t>
            </a:r>
            <a:endParaRPr b="0" lang="en-US" sz="2700" spc="-1" strike="noStrike">
              <a:latin typeface="Arial"/>
            </a:endParaRPr>
          </a:p>
          <a:p>
            <a:pPr lvl="1" marL="703080" indent="-355680">
              <a:lnSpc>
                <a:spcPct val="90000"/>
              </a:lnSpc>
              <a:spcBef>
                <a:spcPts val="25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7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Server is sunset.</a:t>
            </a:r>
            <a:endParaRPr b="0" lang="en-US" sz="2700" spc="-1" strike="noStrike">
              <a:latin typeface="Arial"/>
            </a:endParaRPr>
          </a:p>
          <a:p>
            <a:pPr lvl="2" marL="1050480" indent="-355680">
              <a:lnSpc>
                <a:spcPct val="90000"/>
              </a:lnSpc>
              <a:spcBef>
                <a:spcPts val="25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7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+10 year old.</a:t>
            </a:r>
            <a:endParaRPr b="0" lang="en-US" sz="2700" spc="-1" strike="noStrike">
              <a:latin typeface="Arial"/>
            </a:endParaRPr>
          </a:p>
          <a:p>
            <a:pPr lvl="2" marL="1050480" indent="-355680">
              <a:lnSpc>
                <a:spcPct val="90000"/>
              </a:lnSpc>
              <a:spcBef>
                <a:spcPts val="25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7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Constant use over 7 years.</a:t>
            </a:r>
            <a:endParaRPr b="0" lang="en-US" sz="2700" spc="-1" strike="noStrike">
              <a:latin typeface="Arial"/>
            </a:endParaRPr>
          </a:p>
          <a:p>
            <a:pPr lvl="1" marL="703080" indent="-355680">
              <a:lnSpc>
                <a:spcPct val="90000"/>
              </a:lnSpc>
              <a:spcBef>
                <a:spcPts val="25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7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Replace with Raspberry Pi 4</a:t>
            </a:r>
            <a:endParaRPr b="0" lang="en-US" sz="2700" spc="-1" strike="noStrike">
              <a:latin typeface="Arial"/>
            </a:endParaRPr>
          </a:p>
          <a:p>
            <a:pPr lvl="2" marL="1050480" indent="-355680">
              <a:lnSpc>
                <a:spcPct val="90000"/>
              </a:lnSpc>
              <a:spcBef>
                <a:spcPts val="25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7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Less cost than repairing a single (rotating 7200RPM) drive.</a:t>
            </a:r>
            <a:endParaRPr b="0" lang="en-US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Punch List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90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Pajarito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191" name=""/>
          <p:cNvSpPr txBox="1"/>
          <p:nvPr/>
        </p:nvSpPr>
        <p:spPr>
          <a:xfrm>
            <a:off x="1206360" y="4248360"/>
            <a:ext cx="21971160" cy="825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Start Repeater optimization.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Repair Packed Node</a:t>
            </a:r>
            <a:endParaRPr b="0" lang="en-US" sz="4800" spc="-1" strike="noStrike">
              <a:latin typeface="Arial"/>
            </a:endParaRPr>
          </a:p>
          <a:p>
            <a:pPr lvl="1" marL="123192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New Controller is ready to be installed.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Punch List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93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La Madera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194" name=""/>
          <p:cNvSpPr txBox="1"/>
          <p:nvPr/>
        </p:nvSpPr>
        <p:spPr>
          <a:xfrm>
            <a:off x="1206360" y="4248360"/>
            <a:ext cx="21971160" cy="825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Start Repeater optimization.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Replace LMR-400 cable.</a:t>
            </a:r>
            <a:endParaRPr b="0" lang="en-US" sz="4800" spc="-1" strike="noStrike">
              <a:latin typeface="Arial"/>
            </a:endParaRPr>
          </a:p>
          <a:p>
            <a:pPr lvl="1" marL="123192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Braided over Foil creates PIM, degrades reception.</a:t>
            </a:r>
            <a:endParaRPr b="0" lang="en-US" sz="4800" spc="-1" strike="noStrike">
              <a:latin typeface="Arial"/>
            </a:endParaRPr>
          </a:p>
          <a:p>
            <a:pPr lvl="2" marL="184176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Replace with corrugated 1/2” Heliax &amp; Super flex.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"/>
          <p:cNvGrpSpPr/>
          <p:nvPr/>
        </p:nvGrpSpPr>
        <p:grpSpPr>
          <a:xfrm>
            <a:off x="32760" y="51480"/>
            <a:ext cx="24207480" cy="14184360"/>
            <a:chOff x="32760" y="51480"/>
            <a:chExt cx="24207480" cy="14184360"/>
          </a:xfrm>
        </p:grpSpPr>
        <p:pic>
          <p:nvPicPr>
            <p:cNvPr id="82" name="" descr=""/>
            <p:cNvPicPr/>
            <p:nvPr/>
          </p:nvPicPr>
          <p:blipFill>
            <a:blip r:embed="rId1"/>
            <a:stretch/>
          </p:blipFill>
          <p:spPr>
            <a:xfrm>
              <a:off x="4467960" y="51480"/>
              <a:ext cx="15337440" cy="13595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3" name=""/>
            <p:cNvSpPr txBox="1"/>
            <p:nvPr/>
          </p:nvSpPr>
          <p:spPr>
            <a:xfrm>
              <a:off x="32760" y="13723560"/>
              <a:ext cx="24207480" cy="5122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pPr algn="ctr"/>
              <a:r>
                <a:rPr b="0" lang="en-US" sz="2400" spc="-1" strike="noStrike">
                  <a:solidFill>
                    <a:srgbClr val="5d5d5d"/>
                  </a:solidFill>
                  <a:latin typeface="HelveticaNeue"/>
                  <a:ea typeface="HelveticaNeue"/>
                </a:rPr>
                <a:t>Caption</a:t>
              </a:r>
              <a:endParaRPr b="0" lang="en-US" sz="2400" spc="-1" strike="noStrike">
                <a:latin typeface="Arial"/>
              </a:endParaRPr>
            </a:p>
          </p:txBody>
        </p:sp>
      </p:grpSp>
      <p:sp>
        <p:nvSpPr>
          <p:cNvPr id="84" name=""/>
          <p:cNvSpPr/>
          <p:nvPr/>
        </p:nvSpPr>
        <p:spPr>
          <a:xfrm>
            <a:off x="7900200" y="298800"/>
            <a:ext cx="9689760" cy="10638000"/>
          </a:xfrm>
          <a:prstGeom prst="line">
            <a:avLst/>
          </a:prstGeom>
          <a:ln w="25560">
            <a:solidFill>
              <a:srgbClr val="ffffff"/>
            </a:solidFill>
            <a:custDash>
              <a:ds d="600000" sp="600000"/>
              <a:ds d="600000" sp="600000"/>
            </a:custDash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"/>
          <p:cNvSpPr/>
          <p:nvPr/>
        </p:nvSpPr>
        <p:spPr>
          <a:xfrm flipV="1">
            <a:off x="10797480" y="11038320"/>
            <a:ext cx="6727320" cy="915120"/>
          </a:xfrm>
          <a:prstGeom prst="line">
            <a:avLst/>
          </a:prstGeom>
          <a:ln w="2556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"/>
          <p:cNvSpPr/>
          <p:nvPr/>
        </p:nvSpPr>
        <p:spPr>
          <a:xfrm>
            <a:off x="17255520" y="13100760"/>
            <a:ext cx="1666440" cy="271800"/>
          </a:xfrm>
          <a:prstGeom prst="line">
            <a:avLst/>
          </a:prstGeom>
          <a:ln w="2556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"/>
          <p:cNvSpPr/>
          <p:nvPr/>
        </p:nvSpPr>
        <p:spPr>
          <a:xfrm>
            <a:off x="10854360" y="12031920"/>
            <a:ext cx="6368040" cy="1069560"/>
          </a:xfrm>
          <a:prstGeom prst="line">
            <a:avLst/>
          </a:prstGeom>
          <a:ln w="2556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"/>
          <p:cNvSpPr/>
          <p:nvPr/>
        </p:nvSpPr>
        <p:spPr>
          <a:xfrm>
            <a:off x="7900920" y="403920"/>
            <a:ext cx="2839320" cy="11541600"/>
          </a:xfrm>
          <a:prstGeom prst="line">
            <a:avLst/>
          </a:prstGeom>
          <a:ln w="25560">
            <a:solidFill>
              <a:srgbClr val="ffffff"/>
            </a:solidFill>
            <a:custDash>
              <a:ds d="100000" sp="100000"/>
              <a:ds d="100000" sp="100000"/>
            </a:custDash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Linking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96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FD Backhaul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197" name=""/>
          <p:cNvSpPr txBox="1"/>
          <p:nvPr/>
        </p:nvSpPr>
        <p:spPr>
          <a:xfrm>
            <a:off x="1206360" y="4248360"/>
            <a:ext cx="21971160" cy="825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4000"/>
          </a:bodyPr>
          <a:p>
            <a:pPr marL="546120" indent="-546120">
              <a:lnSpc>
                <a:spcPct val="90000"/>
              </a:lnSpc>
              <a:spcBef>
                <a:spcPts val="39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2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Re-establish link to Pajarito </a:t>
            </a:r>
            <a:endParaRPr b="0" lang="en-US" sz="4200" spc="-1" strike="noStrike">
              <a:latin typeface="Arial"/>
            </a:endParaRPr>
          </a:p>
          <a:p>
            <a:pPr lvl="1" marL="1082520" indent="-546120">
              <a:lnSpc>
                <a:spcPct val="90000"/>
              </a:lnSpc>
              <a:spcBef>
                <a:spcPts val="39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2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IP transport.</a:t>
            </a:r>
            <a:endParaRPr b="0" lang="en-US" sz="4200" spc="-1" strike="noStrike">
              <a:latin typeface="Arial"/>
            </a:endParaRPr>
          </a:p>
          <a:p>
            <a:pPr lvl="2" marL="1618920" indent="-546120">
              <a:lnSpc>
                <a:spcPct val="90000"/>
              </a:lnSpc>
              <a:spcBef>
                <a:spcPts val="39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2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Ethernet Handovers:</a:t>
            </a:r>
            <a:endParaRPr b="0" lang="en-US" sz="4200" spc="-1" strike="noStrike">
              <a:latin typeface="Arial"/>
            </a:endParaRPr>
          </a:p>
          <a:p>
            <a:pPr lvl="3" marL="2155320" indent="-546120">
              <a:lnSpc>
                <a:spcPct val="90000"/>
              </a:lnSpc>
              <a:spcBef>
                <a:spcPts val="39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2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Pajarito</a:t>
            </a:r>
            <a:endParaRPr b="0" lang="en-US" sz="4200" spc="-1" strike="noStrike">
              <a:latin typeface="Arial"/>
            </a:endParaRPr>
          </a:p>
          <a:p>
            <a:pPr lvl="3" marL="2155320" indent="-546120">
              <a:lnSpc>
                <a:spcPct val="90000"/>
              </a:lnSpc>
              <a:spcBef>
                <a:spcPts val="39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2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Rainbow</a:t>
            </a:r>
            <a:endParaRPr b="0" lang="en-US" sz="4200" spc="-1" strike="noStrike">
              <a:latin typeface="Arial"/>
            </a:endParaRPr>
          </a:p>
          <a:p>
            <a:pPr lvl="2" marL="1618920" indent="-546120">
              <a:lnSpc>
                <a:spcPct val="90000"/>
              </a:lnSpc>
              <a:spcBef>
                <a:spcPts val="39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2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Requested bandwidth:</a:t>
            </a:r>
            <a:endParaRPr b="0" lang="en-US" sz="4200" spc="-1" strike="noStrike">
              <a:latin typeface="Arial"/>
            </a:endParaRPr>
          </a:p>
          <a:p>
            <a:pPr lvl="3" marL="2155320" indent="-546120">
              <a:lnSpc>
                <a:spcPct val="90000"/>
              </a:lnSpc>
              <a:spcBef>
                <a:spcPts val="39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2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1Mbit/s</a:t>
            </a:r>
            <a:endParaRPr b="0" lang="en-US" sz="4200" spc="-1" strike="noStrike">
              <a:latin typeface="Arial"/>
            </a:endParaRPr>
          </a:p>
          <a:p>
            <a:pPr lvl="2" marL="1618920" indent="-546120">
              <a:lnSpc>
                <a:spcPct val="90000"/>
              </a:lnSpc>
              <a:spcBef>
                <a:spcPts val="3900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2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No new network equipment required.</a:t>
            </a:r>
            <a:endParaRPr b="0" lang="en-US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Linking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99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Decommissions 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200" name=""/>
          <p:cNvSpPr txBox="1"/>
          <p:nvPr/>
        </p:nvSpPr>
        <p:spPr>
          <a:xfrm>
            <a:off x="1206360" y="4248360"/>
            <a:ext cx="21971160" cy="825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8000"/>
          </a:bodyPr>
          <a:p>
            <a:pPr marL="381240" indent="-381240">
              <a:lnSpc>
                <a:spcPct val="90000"/>
              </a:lnSpc>
              <a:spcBef>
                <a:spcPts val="27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9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Rainbow:</a:t>
            </a:r>
            <a:endParaRPr b="0" lang="en-US" sz="2900" spc="-1" strike="noStrike">
              <a:latin typeface="Arial"/>
            </a:endParaRPr>
          </a:p>
          <a:p>
            <a:pPr lvl="1" marL="759240" indent="-381240">
              <a:lnSpc>
                <a:spcPct val="90000"/>
              </a:lnSpc>
              <a:spcBef>
                <a:spcPts val="27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9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Remove Placitas Link radio</a:t>
            </a:r>
            <a:endParaRPr b="0" lang="en-US" sz="2900" spc="-1" strike="noStrike">
              <a:latin typeface="Arial"/>
            </a:endParaRPr>
          </a:p>
          <a:p>
            <a:pPr marL="381240" indent="-381240">
              <a:lnSpc>
                <a:spcPct val="90000"/>
              </a:lnSpc>
              <a:spcBef>
                <a:spcPts val="27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9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Placitas</a:t>
            </a:r>
            <a:endParaRPr b="0" lang="en-US" sz="2900" spc="-1" strike="noStrike">
              <a:latin typeface="Arial"/>
            </a:endParaRPr>
          </a:p>
          <a:p>
            <a:pPr lvl="1" marL="759240" indent="-381240">
              <a:lnSpc>
                <a:spcPct val="90000"/>
              </a:lnSpc>
              <a:spcBef>
                <a:spcPts val="27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9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Remove Rainbow Link Radio.</a:t>
            </a:r>
            <a:endParaRPr b="0" lang="en-US" sz="2900" spc="-1" strike="noStrike">
              <a:latin typeface="Arial"/>
            </a:endParaRPr>
          </a:p>
          <a:p>
            <a:pPr lvl="1" marL="759240" indent="-381240">
              <a:lnSpc>
                <a:spcPct val="90000"/>
              </a:lnSpc>
              <a:spcBef>
                <a:spcPts val="27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9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Remove router</a:t>
            </a:r>
            <a:endParaRPr b="0" lang="en-US" sz="2900" spc="-1" strike="noStrike">
              <a:latin typeface="Arial"/>
            </a:endParaRPr>
          </a:p>
          <a:p>
            <a:pPr lvl="2" marL="1137240" indent="-381240">
              <a:lnSpc>
                <a:spcPct val="90000"/>
              </a:lnSpc>
              <a:spcBef>
                <a:spcPts val="27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9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Will be a spare part. </a:t>
            </a:r>
            <a:endParaRPr b="0" lang="en-US" sz="2900" spc="-1" strike="noStrike">
              <a:latin typeface="Arial"/>
            </a:endParaRPr>
          </a:p>
          <a:p>
            <a:pPr marL="381240" indent="-381240">
              <a:lnSpc>
                <a:spcPct val="90000"/>
              </a:lnSpc>
              <a:spcBef>
                <a:spcPts val="27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9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Sandoval Count IT (basement)</a:t>
            </a:r>
            <a:endParaRPr b="0" lang="en-US" sz="2900" spc="-1" strike="noStrike">
              <a:latin typeface="Arial"/>
            </a:endParaRPr>
          </a:p>
          <a:p>
            <a:pPr lvl="1" marL="759240" indent="-381240">
              <a:lnSpc>
                <a:spcPct val="90000"/>
              </a:lnSpc>
              <a:spcBef>
                <a:spcPts val="27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9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Remove Server</a:t>
            </a:r>
            <a:endParaRPr b="0" lang="en-US" sz="2900" spc="-1" strike="noStrike">
              <a:latin typeface="Arial"/>
            </a:endParaRPr>
          </a:p>
          <a:p>
            <a:pPr lvl="2" marL="1137240" indent="-381240">
              <a:lnSpc>
                <a:spcPct val="90000"/>
              </a:lnSpc>
              <a:spcBef>
                <a:spcPts val="27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9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Sunset equipment.</a:t>
            </a:r>
            <a:endParaRPr b="0" lang="en-US" sz="2900" spc="-1" strike="noStrike">
              <a:latin typeface="Arial"/>
            </a:endParaRPr>
          </a:p>
          <a:p>
            <a:pPr lvl="1" marL="759240" indent="-381240">
              <a:lnSpc>
                <a:spcPct val="90000"/>
              </a:lnSpc>
              <a:spcBef>
                <a:spcPts val="27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9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Remove Router</a:t>
            </a:r>
            <a:endParaRPr b="0" lang="en-US" sz="2900" spc="-1" strike="noStrike">
              <a:latin typeface="Arial"/>
            </a:endParaRPr>
          </a:p>
          <a:p>
            <a:pPr lvl="2" marL="1137240" indent="-381240">
              <a:lnSpc>
                <a:spcPct val="90000"/>
              </a:lnSpc>
              <a:spcBef>
                <a:spcPts val="27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29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New spare part.</a:t>
            </a:r>
            <a:endParaRPr b="0" lang="en-US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Rainbow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202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Un-Balance. Typical Amateur 2m Tranciver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1123920" y="4578480"/>
            <a:ext cx="3585960" cy="7184160"/>
          </a:xfrm>
          <a:custGeom>
            <a:avLst/>
            <a:gdLst/>
            <a:ahLst/>
            <a:rect l="0" t="0" r="r" b="b"/>
            <a:pathLst>
              <a:path w="9962" h="19957">
                <a:moveTo>
                  <a:pt x="0" y="0"/>
                </a:moveTo>
                <a:lnTo>
                  <a:pt x="9961" y="0"/>
                </a:lnTo>
                <a:lnTo>
                  <a:pt x="9961" y="19956"/>
                </a:lnTo>
                <a:lnTo>
                  <a:pt x="0" y="19956"/>
                </a:lnTo>
                <a:lnTo>
                  <a:pt x="0" y="0"/>
                </a:lnTo>
                <a:close/>
              </a:path>
            </a:pathLst>
          </a:custGeom>
          <a:solidFill>
            <a:srgbClr val="003361"/>
          </a:solidFill>
          <a:ln w="25560">
            <a:solidFill>
              <a:srgbClr val="00a2ff"/>
            </a:solidFill>
            <a:round/>
          </a:ln>
        </p:spPr>
      </p:sp>
      <p:sp>
        <p:nvSpPr>
          <p:cNvPr id="204" name=""/>
          <p:cNvSpPr/>
          <p:nvPr/>
        </p:nvSpPr>
        <p:spPr>
          <a:xfrm>
            <a:off x="15629400" y="4578480"/>
            <a:ext cx="3585960" cy="7184160"/>
          </a:xfrm>
          <a:custGeom>
            <a:avLst/>
            <a:gdLst/>
            <a:ahLst/>
            <a:rect l="0" t="0" r="r" b="b"/>
            <a:pathLst>
              <a:path w="9962" h="19957">
                <a:moveTo>
                  <a:pt x="0" y="0"/>
                </a:moveTo>
                <a:lnTo>
                  <a:pt x="9961" y="0"/>
                </a:lnTo>
                <a:lnTo>
                  <a:pt x="9961" y="19956"/>
                </a:lnTo>
                <a:lnTo>
                  <a:pt x="0" y="19956"/>
                </a:lnTo>
                <a:lnTo>
                  <a:pt x="0" y="0"/>
                </a:lnTo>
                <a:close/>
              </a:path>
            </a:pathLst>
          </a:custGeom>
          <a:solidFill>
            <a:srgbClr val="003361"/>
          </a:solidFill>
          <a:ln w="25560">
            <a:solidFill>
              <a:srgbClr val="00a2ff"/>
            </a:solidFill>
            <a:round/>
          </a:ln>
        </p:spPr>
      </p:sp>
      <p:sp>
        <p:nvSpPr>
          <p:cNvPr id="205" name=""/>
          <p:cNvSpPr/>
          <p:nvPr/>
        </p:nvSpPr>
        <p:spPr>
          <a:xfrm>
            <a:off x="2055600" y="547992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5667" y="2812"/>
                </a:moveTo>
                <a:lnTo>
                  <a:pt x="0" y="5625"/>
                </a:lnTo>
                <a:lnTo>
                  <a:pt x="0" y="0"/>
                </a:lnTo>
                <a:lnTo>
                  <a:pt x="5667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206" name=""/>
          <p:cNvSpPr/>
          <p:nvPr/>
        </p:nvSpPr>
        <p:spPr>
          <a:xfrm>
            <a:off x="16402320" y="547992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5667" y="2812"/>
                </a:moveTo>
                <a:lnTo>
                  <a:pt x="0" y="5625"/>
                </a:lnTo>
                <a:lnTo>
                  <a:pt x="0" y="0"/>
                </a:lnTo>
                <a:lnTo>
                  <a:pt x="5667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207" name=""/>
          <p:cNvSpPr/>
          <p:nvPr/>
        </p:nvSpPr>
        <p:spPr>
          <a:xfrm flipH="1">
            <a:off x="4126680" y="10065600"/>
            <a:ext cx="12243960" cy="0"/>
          </a:xfrm>
          <a:prstGeom prst="line">
            <a:avLst/>
          </a:prstGeom>
          <a:ln w="25560">
            <a:solidFill>
              <a:srgbClr val="00a2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"/>
          <p:cNvSpPr txBox="1"/>
          <p:nvPr/>
        </p:nvSpPr>
        <p:spPr>
          <a:xfrm>
            <a:off x="9640800" y="7939800"/>
            <a:ext cx="1215360" cy="90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-164 dB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16402320" y="905328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0" y="2812"/>
                </a:moveTo>
                <a:lnTo>
                  <a:pt x="5667" y="5625"/>
                </a:lnTo>
                <a:lnTo>
                  <a:pt x="5667" y="0"/>
                </a:lnTo>
                <a:lnTo>
                  <a:pt x="0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210" name=""/>
          <p:cNvSpPr/>
          <p:nvPr/>
        </p:nvSpPr>
        <p:spPr>
          <a:xfrm>
            <a:off x="2055600" y="905328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0" y="2812"/>
                </a:moveTo>
                <a:lnTo>
                  <a:pt x="5667" y="5625"/>
                </a:lnTo>
                <a:lnTo>
                  <a:pt x="5667" y="0"/>
                </a:lnTo>
                <a:lnTo>
                  <a:pt x="0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211" name=""/>
          <p:cNvSpPr txBox="1"/>
          <p:nvPr/>
        </p:nvSpPr>
        <p:spPr>
          <a:xfrm>
            <a:off x="16563960" y="6292800"/>
            <a:ext cx="1177920" cy="39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-122dBm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2" name=""/>
          <p:cNvSpPr txBox="1"/>
          <p:nvPr/>
        </p:nvSpPr>
        <p:spPr>
          <a:xfrm>
            <a:off x="2412360" y="6274440"/>
            <a:ext cx="100872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42 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3" name=""/>
          <p:cNvSpPr txBox="1"/>
          <p:nvPr/>
        </p:nvSpPr>
        <p:spPr>
          <a:xfrm>
            <a:off x="17036280" y="9847800"/>
            <a:ext cx="100872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 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4" name=""/>
          <p:cNvSpPr txBox="1"/>
          <p:nvPr/>
        </p:nvSpPr>
        <p:spPr>
          <a:xfrm>
            <a:off x="2708280" y="9847800"/>
            <a:ext cx="124884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-108 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4126680" y="6492600"/>
            <a:ext cx="12243960" cy="0"/>
          </a:xfrm>
          <a:prstGeom prst="line">
            <a:avLst/>
          </a:prstGeom>
          <a:ln w="25560">
            <a:solidFill>
              <a:srgbClr val="00a2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"/>
          <p:cNvSpPr txBox="1"/>
          <p:nvPr/>
        </p:nvSpPr>
        <p:spPr>
          <a:xfrm>
            <a:off x="9134280" y="10599120"/>
            <a:ext cx="2229120" cy="295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47 - 164 = -117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-108 -117 = </a:t>
            </a:r>
            <a:r>
              <a:rPr b="0" lang="en-US" sz="2400" spc="-1" strike="noStrike">
                <a:solidFill>
                  <a:srgbClr val="ff634d"/>
                </a:solidFill>
                <a:latin typeface="HelveticaNeue"/>
                <a:ea typeface="HelveticaNeue"/>
              </a:rPr>
              <a:t>-9dB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47dBm+9dB = 56dBm = 398W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Rainbow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218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Un-balance.Typical Commercial 2m Tranciver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1123920" y="4578480"/>
            <a:ext cx="3585960" cy="7184160"/>
          </a:xfrm>
          <a:custGeom>
            <a:avLst/>
            <a:gdLst/>
            <a:ahLst/>
            <a:rect l="0" t="0" r="r" b="b"/>
            <a:pathLst>
              <a:path w="9962" h="19957">
                <a:moveTo>
                  <a:pt x="0" y="0"/>
                </a:moveTo>
                <a:lnTo>
                  <a:pt x="9961" y="0"/>
                </a:lnTo>
                <a:lnTo>
                  <a:pt x="9961" y="19956"/>
                </a:lnTo>
                <a:lnTo>
                  <a:pt x="0" y="19956"/>
                </a:lnTo>
                <a:lnTo>
                  <a:pt x="0" y="0"/>
                </a:lnTo>
                <a:close/>
              </a:path>
            </a:pathLst>
          </a:custGeom>
          <a:solidFill>
            <a:srgbClr val="003361"/>
          </a:solidFill>
          <a:ln w="25560">
            <a:solidFill>
              <a:srgbClr val="00a2ff"/>
            </a:solidFill>
            <a:round/>
          </a:ln>
        </p:spPr>
      </p:sp>
      <p:sp>
        <p:nvSpPr>
          <p:cNvPr id="220" name=""/>
          <p:cNvSpPr/>
          <p:nvPr/>
        </p:nvSpPr>
        <p:spPr>
          <a:xfrm>
            <a:off x="15629400" y="4578480"/>
            <a:ext cx="3585960" cy="7184160"/>
          </a:xfrm>
          <a:custGeom>
            <a:avLst/>
            <a:gdLst/>
            <a:ahLst/>
            <a:rect l="0" t="0" r="r" b="b"/>
            <a:pathLst>
              <a:path w="9962" h="19957">
                <a:moveTo>
                  <a:pt x="0" y="0"/>
                </a:moveTo>
                <a:lnTo>
                  <a:pt x="9961" y="0"/>
                </a:lnTo>
                <a:lnTo>
                  <a:pt x="9961" y="19956"/>
                </a:lnTo>
                <a:lnTo>
                  <a:pt x="0" y="19956"/>
                </a:lnTo>
                <a:lnTo>
                  <a:pt x="0" y="0"/>
                </a:lnTo>
                <a:close/>
              </a:path>
            </a:pathLst>
          </a:custGeom>
          <a:solidFill>
            <a:srgbClr val="003361"/>
          </a:solidFill>
          <a:ln w="25560">
            <a:solidFill>
              <a:srgbClr val="00a2ff"/>
            </a:solidFill>
            <a:round/>
          </a:ln>
        </p:spPr>
      </p:sp>
      <p:sp>
        <p:nvSpPr>
          <p:cNvPr id="221" name=""/>
          <p:cNvSpPr/>
          <p:nvPr/>
        </p:nvSpPr>
        <p:spPr>
          <a:xfrm>
            <a:off x="2055600" y="547992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5667" y="2812"/>
                </a:moveTo>
                <a:lnTo>
                  <a:pt x="0" y="5625"/>
                </a:lnTo>
                <a:lnTo>
                  <a:pt x="0" y="0"/>
                </a:lnTo>
                <a:lnTo>
                  <a:pt x="5667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222" name=""/>
          <p:cNvSpPr/>
          <p:nvPr/>
        </p:nvSpPr>
        <p:spPr>
          <a:xfrm>
            <a:off x="16402320" y="547992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5667" y="2812"/>
                </a:moveTo>
                <a:lnTo>
                  <a:pt x="0" y="5625"/>
                </a:lnTo>
                <a:lnTo>
                  <a:pt x="0" y="0"/>
                </a:lnTo>
                <a:lnTo>
                  <a:pt x="5667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223" name=""/>
          <p:cNvSpPr/>
          <p:nvPr/>
        </p:nvSpPr>
        <p:spPr>
          <a:xfrm flipH="1">
            <a:off x="4126680" y="10065600"/>
            <a:ext cx="12243960" cy="0"/>
          </a:xfrm>
          <a:prstGeom prst="line">
            <a:avLst/>
          </a:prstGeom>
          <a:ln w="25560">
            <a:solidFill>
              <a:srgbClr val="00a2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"/>
          <p:cNvSpPr txBox="1"/>
          <p:nvPr/>
        </p:nvSpPr>
        <p:spPr>
          <a:xfrm>
            <a:off x="9640800" y="7939800"/>
            <a:ext cx="1215360" cy="90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-161 dB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>
            <a:off x="16402320" y="905328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0" y="2812"/>
                </a:moveTo>
                <a:lnTo>
                  <a:pt x="5667" y="5625"/>
                </a:lnTo>
                <a:lnTo>
                  <a:pt x="5667" y="0"/>
                </a:lnTo>
                <a:lnTo>
                  <a:pt x="0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226" name=""/>
          <p:cNvSpPr/>
          <p:nvPr/>
        </p:nvSpPr>
        <p:spPr>
          <a:xfrm>
            <a:off x="2055600" y="905328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0" y="2812"/>
                </a:moveTo>
                <a:lnTo>
                  <a:pt x="5667" y="5625"/>
                </a:lnTo>
                <a:lnTo>
                  <a:pt x="5667" y="0"/>
                </a:lnTo>
                <a:lnTo>
                  <a:pt x="0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227" name=""/>
          <p:cNvSpPr txBox="1"/>
          <p:nvPr/>
        </p:nvSpPr>
        <p:spPr>
          <a:xfrm>
            <a:off x="16563960" y="6292800"/>
            <a:ext cx="1177920" cy="39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-119dBm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8" name=""/>
          <p:cNvSpPr txBox="1"/>
          <p:nvPr/>
        </p:nvSpPr>
        <p:spPr>
          <a:xfrm>
            <a:off x="2412360" y="6274440"/>
            <a:ext cx="100872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42 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9" name=""/>
          <p:cNvSpPr txBox="1"/>
          <p:nvPr/>
        </p:nvSpPr>
        <p:spPr>
          <a:xfrm>
            <a:off x="17036280" y="9847800"/>
            <a:ext cx="100872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 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0" name=""/>
          <p:cNvSpPr txBox="1"/>
          <p:nvPr/>
        </p:nvSpPr>
        <p:spPr>
          <a:xfrm>
            <a:off x="2708280" y="9847800"/>
            <a:ext cx="124884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-108 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>
            <a:off x="4126680" y="6492600"/>
            <a:ext cx="12243960" cy="0"/>
          </a:xfrm>
          <a:prstGeom prst="line">
            <a:avLst/>
          </a:prstGeom>
          <a:ln w="25560">
            <a:solidFill>
              <a:srgbClr val="00a2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"/>
          <p:cNvSpPr txBox="1"/>
          <p:nvPr/>
        </p:nvSpPr>
        <p:spPr>
          <a:xfrm>
            <a:off x="9134280" y="10599120"/>
            <a:ext cx="2229120" cy="295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47 - 161 = -114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-108 -117 = </a:t>
            </a:r>
            <a:r>
              <a:rPr b="0" lang="en-US" sz="2400" spc="-1" strike="noStrike">
                <a:solidFill>
                  <a:srgbClr val="ff634d"/>
                </a:solidFill>
                <a:latin typeface="HelveticaNeue"/>
                <a:ea typeface="HelveticaNeue"/>
              </a:rPr>
              <a:t>-6dB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47dBm+6dB = 56dBm = 200W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Rainbow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234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Balance.Typical Commercial 2m Tranciver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1123920" y="4578480"/>
            <a:ext cx="3585960" cy="7184160"/>
          </a:xfrm>
          <a:custGeom>
            <a:avLst/>
            <a:gdLst/>
            <a:ahLst/>
            <a:rect l="0" t="0" r="r" b="b"/>
            <a:pathLst>
              <a:path w="9962" h="19957">
                <a:moveTo>
                  <a:pt x="0" y="0"/>
                </a:moveTo>
                <a:lnTo>
                  <a:pt x="9961" y="0"/>
                </a:lnTo>
                <a:lnTo>
                  <a:pt x="9961" y="19956"/>
                </a:lnTo>
                <a:lnTo>
                  <a:pt x="0" y="19956"/>
                </a:lnTo>
                <a:lnTo>
                  <a:pt x="0" y="0"/>
                </a:lnTo>
                <a:close/>
              </a:path>
            </a:pathLst>
          </a:custGeom>
          <a:solidFill>
            <a:srgbClr val="003361"/>
          </a:solidFill>
          <a:ln w="25560">
            <a:solidFill>
              <a:srgbClr val="00a2ff"/>
            </a:solidFill>
            <a:round/>
          </a:ln>
        </p:spPr>
      </p:sp>
      <p:sp>
        <p:nvSpPr>
          <p:cNvPr id="236" name=""/>
          <p:cNvSpPr/>
          <p:nvPr/>
        </p:nvSpPr>
        <p:spPr>
          <a:xfrm>
            <a:off x="15629400" y="4578480"/>
            <a:ext cx="3585960" cy="7184160"/>
          </a:xfrm>
          <a:custGeom>
            <a:avLst/>
            <a:gdLst/>
            <a:ahLst/>
            <a:rect l="0" t="0" r="r" b="b"/>
            <a:pathLst>
              <a:path w="9962" h="19957">
                <a:moveTo>
                  <a:pt x="0" y="0"/>
                </a:moveTo>
                <a:lnTo>
                  <a:pt x="9961" y="0"/>
                </a:lnTo>
                <a:lnTo>
                  <a:pt x="9961" y="19956"/>
                </a:lnTo>
                <a:lnTo>
                  <a:pt x="0" y="19956"/>
                </a:lnTo>
                <a:lnTo>
                  <a:pt x="0" y="0"/>
                </a:lnTo>
                <a:close/>
              </a:path>
            </a:pathLst>
          </a:custGeom>
          <a:solidFill>
            <a:srgbClr val="003361"/>
          </a:solidFill>
          <a:ln w="25560">
            <a:solidFill>
              <a:srgbClr val="00a2ff"/>
            </a:solidFill>
            <a:round/>
          </a:ln>
        </p:spPr>
      </p:sp>
      <p:sp>
        <p:nvSpPr>
          <p:cNvPr id="237" name=""/>
          <p:cNvSpPr/>
          <p:nvPr/>
        </p:nvSpPr>
        <p:spPr>
          <a:xfrm>
            <a:off x="2055600" y="547992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5667" y="2812"/>
                </a:moveTo>
                <a:lnTo>
                  <a:pt x="0" y="5625"/>
                </a:lnTo>
                <a:lnTo>
                  <a:pt x="0" y="0"/>
                </a:lnTo>
                <a:lnTo>
                  <a:pt x="5667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238" name=""/>
          <p:cNvSpPr/>
          <p:nvPr/>
        </p:nvSpPr>
        <p:spPr>
          <a:xfrm>
            <a:off x="16402320" y="547992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5667" y="2812"/>
                </a:moveTo>
                <a:lnTo>
                  <a:pt x="0" y="5625"/>
                </a:lnTo>
                <a:lnTo>
                  <a:pt x="0" y="0"/>
                </a:lnTo>
                <a:lnTo>
                  <a:pt x="5667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239" name=""/>
          <p:cNvSpPr/>
          <p:nvPr/>
        </p:nvSpPr>
        <p:spPr>
          <a:xfrm flipH="1">
            <a:off x="4126680" y="10065600"/>
            <a:ext cx="12243960" cy="0"/>
          </a:xfrm>
          <a:prstGeom prst="line">
            <a:avLst/>
          </a:prstGeom>
          <a:ln w="25560">
            <a:solidFill>
              <a:srgbClr val="00a2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"/>
          <p:cNvSpPr txBox="1"/>
          <p:nvPr/>
        </p:nvSpPr>
        <p:spPr>
          <a:xfrm>
            <a:off x="9640800" y="7939800"/>
            <a:ext cx="1215360" cy="90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-155 dB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16402320" y="905328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0" y="2812"/>
                </a:moveTo>
                <a:lnTo>
                  <a:pt x="5667" y="5625"/>
                </a:lnTo>
                <a:lnTo>
                  <a:pt x="5667" y="0"/>
                </a:lnTo>
                <a:lnTo>
                  <a:pt x="0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242" name=""/>
          <p:cNvSpPr/>
          <p:nvPr/>
        </p:nvSpPr>
        <p:spPr>
          <a:xfrm>
            <a:off x="2055600" y="9053280"/>
            <a:ext cx="2040120" cy="2025000"/>
          </a:xfrm>
          <a:custGeom>
            <a:avLst/>
            <a:gdLst/>
            <a:ahLst/>
            <a:rect l="0" t="0" r="r" b="b"/>
            <a:pathLst>
              <a:path w="5668" h="5626">
                <a:moveTo>
                  <a:pt x="0" y="2812"/>
                </a:moveTo>
                <a:lnTo>
                  <a:pt x="5667" y="5625"/>
                </a:lnTo>
                <a:lnTo>
                  <a:pt x="5667" y="0"/>
                </a:lnTo>
                <a:lnTo>
                  <a:pt x="0" y="2812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00a2ff"/>
            </a:solidFill>
            <a:round/>
          </a:ln>
        </p:spPr>
      </p:sp>
      <p:sp>
        <p:nvSpPr>
          <p:cNvPr id="243" name=""/>
          <p:cNvSpPr txBox="1"/>
          <p:nvPr/>
        </p:nvSpPr>
        <p:spPr>
          <a:xfrm>
            <a:off x="16563960" y="6292800"/>
            <a:ext cx="1177920" cy="39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-119dBm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4" name=""/>
          <p:cNvSpPr txBox="1"/>
          <p:nvPr/>
        </p:nvSpPr>
        <p:spPr>
          <a:xfrm>
            <a:off x="2412360" y="6274440"/>
            <a:ext cx="100872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36 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5" name=""/>
          <p:cNvSpPr txBox="1"/>
          <p:nvPr/>
        </p:nvSpPr>
        <p:spPr>
          <a:xfrm>
            <a:off x="17036280" y="9847800"/>
            <a:ext cx="100872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 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6" name=""/>
          <p:cNvSpPr txBox="1"/>
          <p:nvPr/>
        </p:nvSpPr>
        <p:spPr>
          <a:xfrm>
            <a:off x="2708280" y="9847800"/>
            <a:ext cx="1248840" cy="4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"/>
              </a:lnSpc>
            </a:pPr>
            <a:r>
              <a:rPr b="0" lang="en-US" sz="20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-108 dBm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7" name=""/>
          <p:cNvSpPr/>
          <p:nvPr/>
        </p:nvSpPr>
        <p:spPr>
          <a:xfrm>
            <a:off x="4126680" y="6492600"/>
            <a:ext cx="12243960" cy="0"/>
          </a:xfrm>
          <a:prstGeom prst="line">
            <a:avLst/>
          </a:prstGeom>
          <a:ln w="25560">
            <a:solidFill>
              <a:srgbClr val="00a2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"/>
          <p:cNvSpPr txBox="1"/>
          <p:nvPr/>
        </p:nvSpPr>
        <p:spPr>
          <a:xfrm>
            <a:off x="9134280" y="10599120"/>
            <a:ext cx="2229120" cy="131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47 - 155 = -108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solidFill>
                  <a:srgbClr val="5d5d5d"/>
                </a:solidFill>
                <a:latin typeface="HelveticaNeue"/>
                <a:ea typeface="HelveticaNeue"/>
              </a:rPr>
              <a:t>36dBm ~ 5W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Pajarito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90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Racked Equipment 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91" name=""/>
          <p:cNvSpPr txBox="1"/>
          <p:nvPr/>
        </p:nvSpPr>
        <p:spPr>
          <a:xfrm>
            <a:off x="1206360" y="4248360"/>
            <a:ext cx="21971160" cy="825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Duplexer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Router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Repeater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Packet Radio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Power Supply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Link Interface</a:t>
            </a:r>
            <a:endParaRPr b="0" lang="en-US" sz="4800" spc="-1" strike="noStrike">
              <a:latin typeface="Arial"/>
            </a:endParaRPr>
          </a:p>
        </p:txBody>
      </p:sp>
      <p:grpSp>
        <p:nvGrpSpPr>
          <p:cNvPr id="92" name=""/>
          <p:cNvGrpSpPr/>
          <p:nvPr/>
        </p:nvGrpSpPr>
        <p:grpSpPr>
          <a:xfrm>
            <a:off x="7604280" y="4269960"/>
            <a:ext cx="10985400" cy="8801640"/>
            <a:chOff x="7604280" y="4269960"/>
            <a:chExt cx="10985400" cy="8801640"/>
          </a:xfrm>
        </p:grpSpPr>
        <p:pic>
          <p:nvPicPr>
            <p:cNvPr id="93" name="" descr=""/>
            <p:cNvPicPr/>
            <p:nvPr/>
          </p:nvPicPr>
          <p:blipFill>
            <a:blip r:embed="rId1"/>
            <a:stretch/>
          </p:blipFill>
          <p:spPr>
            <a:xfrm>
              <a:off x="7604280" y="4269960"/>
              <a:ext cx="5278320" cy="8213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4" name=""/>
            <p:cNvSpPr txBox="1"/>
            <p:nvPr/>
          </p:nvSpPr>
          <p:spPr>
            <a:xfrm>
              <a:off x="7604280" y="12559320"/>
              <a:ext cx="10985400" cy="5122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pPr algn="ctr"/>
              <a:r>
                <a:rPr b="0" lang="en-US" sz="2400" spc="-1" strike="noStrike">
                  <a:solidFill>
                    <a:srgbClr val="5d5d5d"/>
                  </a:solidFill>
                  <a:latin typeface="HelveticaNeue"/>
                  <a:ea typeface="HelveticaNeue"/>
                </a:rPr>
                <a:t>Caption</a:t>
              </a:r>
              <a:endParaRPr b="0" lang="en-US" sz="2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La Madera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96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Racked Equipment 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97" name=""/>
          <p:cNvSpPr txBox="1"/>
          <p:nvPr/>
        </p:nvSpPr>
        <p:spPr>
          <a:xfrm>
            <a:off x="1206360" y="4248360"/>
            <a:ext cx="21971160" cy="825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Router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Repeater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Link Interface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Duplexer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Batteries? TBD</a:t>
            </a:r>
            <a:endParaRPr b="0" lang="en-US" sz="4800" spc="-1" strike="noStrike">
              <a:latin typeface="Arial"/>
            </a:endParaRPr>
          </a:p>
        </p:txBody>
      </p:sp>
      <p:grpSp>
        <p:nvGrpSpPr>
          <p:cNvPr id="98" name=""/>
          <p:cNvGrpSpPr/>
          <p:nvPr/>
        </p:nvGrpSpPr>
        <p:grpSpPr>
          <a:xfrm>
            <a:off x="7877520" y="4083480"/>
            <a:ext cx="10985400" cy="8332200"/>
            <a:chOff x="7877520" y="4083480"/>
            <a:chExt cx="10985400" cy="8332200"/>
          </a:xfrm>
        </p:grpSpPr>
        <p:pic>
          <p:nvPicPr>
            <p:cNvPr id="99" name="" descr=""/>
            <p:cNvPicPr/>
            <p:nvPr/>
          </p:nvPicPr>
          <p:blipFill>
            <a:blip r:embed="rId1"/>
            <a:stretch/>
          </p:blipFill>
          <p:spPr>
            <a:xfrm>
              <a:off x="7877520" y="4083480"/>
              <a:ext cx="3022560" cy="7743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0" name=""/>
            <p:cNvSpPr txBox="1"/>
            <p:nvPr/>
          </p:nvSpPr>
          <p:spPr>
            <a:xfrm>
              <a:off x="7877520" y="11903400"/>
              <a:ext cx="10985400" cy="5122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pPr algn="ctr"/>
              <a:r>
                <a:rPr b="0" lang="en-US" sz="2400" spc="-1" strike="noStrike">
                  <a:solidFill>
                    <a:srgbClr val="5d5d5d"/>
                  </a:solidFill>
                  <a:latin typeface="HelveticaNeue"/>
                  <a:ea typeface="HelveticaNeue"/>
                </a:rPr>
                <a:t>Caption</a:t>
              </a:r>
              <a:endParaRPr b="0" lang="en-US" sz="2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Rainbow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02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Racked Equipment</a:t>
            </a:r>
            <a:endParaRPr b="0" lang="en-US" sz="5500" spc="-1" strike="noStrike">
              <a:latin typeface="Arial"/>
            </a:endParaRPr>
          </a:p>
        </p:txBody>
      </p:sp>
      <p:sp>
        <p:nvSpPr>
          <p:cNvPr id="103" name=""/>
          <p:cNvSpPr txBox="1"/>
          <p:nvPr/>
        </p:nvSpPr>
        <p:spPr>
          <a:xfrm>
            <a:off x="1206360" y="4248360"/>
            <a:ext cx="21971160" cy="825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Duplexer (UHF)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Router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Repeaters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Power Supply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Link Interfaces</a:t>
            </a:r>
            <a:endParaRPr b="0" lang="en-US" sz="4800" spc="-1" strike="noStrike">
              <a:latin typeface="Arial"/>
            </a:endParaRPr>
          </a:p>
          <a:p>
            <a:pPr marL="622440" indent="-622440">
              <a:lnSpc>
                <a:spcPct val="90000"/>
              </a:lnSpc>
              <a:spcBef>
                <a:spcPts val="4501"/>
              </a:spcBef>
              <a:buClr>
                <a:srgbClr val="000000"/>
              </a:buClr>
              <a:buSzPct val="45000"/>
              <a:buFont typeface=""/>
              <a:buChar char=""/>
            </a:pPr>
            <a:r>
              <a:rPr b="0" lang="en-US" sz="4800" spc="-1" strike="noStrike">
                <a:solidFill>
                  <a:srgbClr val="000000"/>
                </a:solidFill>
                <a:latin typeface="HelveticaNeue"/>
                <a:ea typeface="HelveticaNeue"/>
              </a:rPr>
              <a:t>Duplexer UHF</a:t>
            </a:r>
            <a:endParaRPr b="0" lang="en-US" sz="4800" spc="-1" strike="noStrike">
              <a:latin typeface="Arial"/>
            </a:endParaRPr>
          </a:p>
        </p:txBody>
      </p:sp>
      <p:grpSp>
        <p:nvGrpSpPr>
          <p:cNvPr id="104" name=""/>
          <p:cNvGrpSpPr/>
          <p:nvPr/>
        </p:nvGrpSpPr>
        <p:grpSpPr>
          <a:xfrm>
            <a:off x="7764480" y="4274280"/>
            <a:ext cx="10985400" cy="8793000"/>
            <a:chOff x="7764480" y="4274280"/>
            <a:chExt cx="10985400" cy="8793000"/>
          </a:xfrm>
        </p:grpSpPr>
        <p:pic>
          <p:nvPicPr>
            <p:cNvPr id="105" name="" descr=""/>
            <p:cNvPicPr/>
            <p:nvPr/>
          </p:nvPicPr>
          <p:blipFill>
            <a:blip r:embed="rId1"/>
            <a:stretch/>
          </p:blipFill>
          <p:spPr>
            <a:xfrm>
              <a:off x="7764480" y="4274280"/>
              <a:ext cx="2806560" cy="8204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6" name=""/>
            <p:cNvSpPr txBox="1"/>
            <p:nvPr/>
          </p:nvSpPr>
          <p:spPr>
            <a:xfrm>
              <a:off x="7764480" y="12555000"/>
              <a:ext cx="10985400" cy="5122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pPr algn="ctr"/>
              <a:r>
                <a:rPr b="0" lang="en-US" sz="2400" spc="-1" strike="noStrike">
                  <a:solidFill>
                    <a:srgbClr val="5d5d5d"/>
                  </a:solidFill>
                  <a:latin typeface="HelveticaNeue"/>
                  <a:ea typeface="HelveticaNeue"/>
                </a:rPr>
                <a:t>Caption</a:t>
              </a:r>
              <a:endParaRPr b="0" lang="en-US" sz="2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Rainbow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08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Repeater TX Performance</a:t>
            </a:r>
            <a:endParaRPr b="0" lang="en-US" sz="5500" spc="-1" strike="noStrike">
              <a:latin typeface="Arial"/>
            </a:endParaRPr>
          </a:p>
        </p:txBody>
      </p:sp>
      <p:graphicFrame>
        <p:nvGraphicFramePr>
          <p:cNvPr id="109" name=""/>
          <p:cNvGraphicFramePr/>
          <p:nvPr/>
        </p:nvGraphicFramePr>
        <p:xfrm>
          <a:off x="1593000" y="3822480"/>
          <a:ext cx="11435040" cy="2286000"/>
        </p:xfrm>
        <a:graphic>
          <a:graphicData uri="http://schemas.openxmlformats.org/drawingml/2006/table">
            <a:tbl>
              <a:tblPr/>
              <a:tblGrid>
                <a:gridCol w="4759920"/>
                <a:gridCol w="6675120"/>
              </a:tblGrid>
              <a:tr h="45720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1" lang="en-US" sz="2700" spc="-1" strike="noStrike">
                          <a:solidFill>
                            <a:srgbClr val="000000"/>
                          </a:solidFill>
                          <a:latin typeface="Calibri-Bold"/>
                          <a:ea typeface="Calibri-Bold"/>
                        </a:rPr>
                        <a:t>Transmitter </a:t>
                      </a:r>
                      <a:r>
                        <a:rPr b="1" i="1" lang="en-US" sz="2700" spc="-1" strike="noStrike">
                          <a:solidFill>
                            <a:srgbClr val="000000"/>
                          </a:solidFill>
                          <a:latin typeface="Calibri-BoldItalic"/>
                          <a:ea typeface="Calibri-BoldItalic"/>
                        </a:rPr>
                        <a:t>Rated</a:t>
                      </a:r>
                      <a:r>
                        <a:rPr b="1" lang="en-US" sz="2700" spc="-1" strike="noStrike">
                          <a:solidFill>
                            <a:srgbClr val="000000"/>
                          </a:solidFill>
                          <a:latin typeface="Calibri-Bold"/>
                          <a:ea typeface="Calibri-Bold"/>
                        </a:rPr>
                        <a:t> Power w/Load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Transmitter Frequency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147.10000 MHz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Code Plug Tx Power Out (Watts)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Rated Power Meaasured w/Load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22.3 Watts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Corrected Rated Power w/Load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25.1 Watts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0" name=""/>
          <p:cNvGraphicFramePr/>
          <p:nvPr/>
        </p:nvGraphicFramePr>
        <p:xfrm>
          <a:off x="1586880" y="6756480"/>
          <a:ext cx="11435040" cy="1371600"/>
        </p:xfrm>
        <a:graphic>
          <a:graphicData uri="http://schemas.openxmlformats.org/drawingml/2006/table">
            <a:tbl>
              <a:tblPr/>
              <a:tblGrid>
                <a:gridCol w="4747680"/>
                <a:gridCol w="6687360"/>
              </a:tblGrid>
              <a:tr h="45720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Transmitter Frequency Alignment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Tx Freq. Error Found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15.00 Hz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Tx Freq. Error Adjusted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15.00 Hz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1" name=""/>
          <p:cNvGraphicFramePr/>
          <p:nvPr/>
        </p:nvGraphicFramePr>
        <p:xfrm>
          <a:off x="1589400" y="8769600"/>
          <a:ext cx="11430360" cy="1371600"/>
        </p:xfrm>
        <a:graphic>
          <a:graphicData uri="http://schemas.openxmlformats.org/drawingml/2006/table">
            <a:tbl>
              <a:tblPr/>
              <a:tblGrid>
                <a:gridCol w="4656600"/>
                <a:gridCol w="6773760"/>
              </a:tblGrid>
              <a:tr h="45720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Transmitter Performance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Deviation (Analog only)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2.50 kHz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Internal Reference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Operational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Rainbow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System TX Performance</a:t>
            </a:r>
            <a:endParaRPr b="0" lang="en-US" sz="5500" spc="-1" strike="noStrike">
              <a:latin typeface="Arial"/>
            </a:endParaRPr>
          </a:p>
        </p:txBody>
      </p:sp>
      <p:graphicFrame>
        <p:nvGraphicFramePr>
          <p:cNvPr id="114" name=""/>
          <p:cNvGraphicFramePr/>
          <p:nvPr/>
        </p:nvGraphicFramePr>
        <p:xfrm>
          <a:off x="1587600" y="3809880"/>
          <a:ext cx="11430000" cy="7772400"/>
        </p:xfrm>
        <a:graphic>
          <a:graphicData uri="http://schemas.openxmlformats.org/drawingml/2006/table">
            <a:tbl>
              <a:tblPr/>
              <a:tblGrid>
                <a:gridCol w="4564440"/>
                <a:gridCol w="6865560"/>
              </a:tblGrid>
              <a:tr h="48600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Power Output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0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Code Plug Tx Power Out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25 Watts (25 Watts)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0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Station Power Output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22.3 Watts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0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Station Reflected Power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0.2 Watts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0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Corrected Station Power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25.1 Watts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00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Duplexer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0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Duplexer Input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25.1 Watts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0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Duplexer Output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12.5 Watts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0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Duplexer Reflected Pwr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0.2 Watts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0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Corrected Duplexer Output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14.1 Watts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0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Duplexer Loss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-2.51 dB (-2.2 dB)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00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Final Power to Antenna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0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Final CP Tx Power Out (Watts)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0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Forward Power to Antenna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12.5 Watts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0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Antenna Reflected Power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0.2 Watts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0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Corrected Antenna Power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14.1 Watts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Rainbow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16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Repeater RX Performance</a:t>
            </a:r>
            <a:endParaRPr b="0" lang="en-US" sz="5500" spc="-1" strike="noStrike">
              <a:latin typeface="Arial"/>
            </a:endParaRPr>
          </a:p>
        </p:txBody>
      </p:sp>
      <p:graphicFrame>
        <p:nvGraphicFramePr>
          <p:cNvPr id="117" name=""/>
          <p:cNvGraphicFramePr/>
          <p:nvPr/>
        </p:nvGraphicFramePr>
        <p:xfrm>
          <a:off x="1587600" y="3809880"/>
          <a:ext cx="11430000" cy="1371600"/>
        </p:xfrm>
        <a:graphic>
          <a:graphicData uri="http://schemas.openxmlformats.org/drawingml/2006/table">
            <a:tbl>
              <a:tblPr/>
              <a:tblGrid>
                <a:gridCol w="4446720"/>
                <a:gridCol w="6983280"/>
              </a:tblGrid>
              <a:tr h="45720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Receiver Internal Test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Receiver Frequency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147.70000 MHz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Receiver Test Result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Pass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8" name=""/>
          <p:cNvGraphicFramePr/>
          <p:nvPr/>
        </p:nvGraphicFramePr>
        <p:xfrm>
          <a:off x="1587600" y="5979960"/>
          <a:ext cx="11430000" cy="5029200"/>
        </p:xfrm>
        <a:graphic>
          <a:graphicData uri="http://schemas.openxmlformats.org/drawingml/2006/table">
            <a:tbl>
              <a:tblPr/>
              <a:tblGrid>
                <a:gridCol w="4429080"/>
                <a:gridCol w="7000920"/>
              </a:tblGrid>
              <a:tr h="502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Receiver Performance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2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Receiver Sensitivty (12dB SINAD)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292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Receiver Sensitivity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-116.50 dBm (-117.3)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292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Rx Corrected Sensitivity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-117.00 dBm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2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Duplexer Performance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292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Duplexer Sens.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-113.00 dBm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292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Duplexer Corrected Sensitivity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-113.50 dBm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292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Duplexer Loss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-3.5 dB (-2.2)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2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Carrier Squelch Alignment (Analog only)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292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Carrier Squelch Level (Analog)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113.50 dBm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"/>
          <p:cNvSpPr txBox="1"/>
          <p:nvPr/>
        </p:nvSpPr>
        <p:spPr>
          <a:xfrm>
            <a:off x="1206360" y="952560"/>
            <a:ext cx="21971160" cy="143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80000"/>
              </a:lnSpc>
            </a:pPr>
            <a:r>
              <a:rPr b="1" lang="en-US" sz="8500" spc="-1" strike="noStrike">
                <a:solidFill>
                  <a:srgbClr val="004c7f"/>
                </a:solidFill>
                <a:latin typeface="HelveticaNeue-Bold"/>
                <a:ea typeface="HelveticaNeue-Bold"/>
              </a:rPr>
              <a:t>Rainbow</a:t>
            </a:r>
            <a:endParaRPr b="0" lang="en-US" sz="8500" spc="-1" strike="noStrike">
              <a:latin typeface="Arial"/>
            </a:endParaRPr>
          </a:p>
        </p:txBody>
      </p:sp>
      <p:sp>
        <p:nvSpPr>
          <p:cNvPr id="120" name=""/>
          <p:cNvSpPr txBox="1"/>
          <p:nvPr/>
        </p:nvSpPr>
        <p:spPr>
          <a:xfrm>
            <a:off x="1206360" y="2246040"/>
            <a:ext cx="21971160" cy="93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r>
              <a:rPr b="1" lang="en-US" sz="55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System RX Performance</a:t>
            </a:r>
            <a:endParaRPr b="0" lang="en-US" sz="5500" spc="-1" strike="noStrike">
              <a:latin typeface="Arial"/>
            </a:endParaRPr>
          </a:p>
        </p:txBody>
      </p:sp>
      <p:graphicFrame>
        <p:nvGraphicFramePr>
          <p:cNvPr id="121" name=""/>
          <p:cNvGraphicFramePr/>
          <p:nvPr/>
        </p:nvGraphicFramePr>
        <p:xfrm>
          <a:off x="1587600" y="3809880"/>
          <a:ext cx="11404800" cy="4991040"/>
        </p:xfrm>
        <a:graphic>
          <a:graphicData uri="http://schemas.openxmlformats.org/drawingml/2006/table">
            <a:tbl>
              <a:tblPr/>
              <a:tblGrid>
                <a:gridCol w="4452480"/>
                <a:gridCol w="6952320"/>
              </a:tblGrid>
              <a:tr h="87624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Receiver Environmental Impact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Sensitivity at Rx Ant. Input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-113.50 dBm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Load Sensitivity (Test A)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-72.00 dBm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Test A Corrected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-72.50 dBm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Environmental Effects (Test B)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-67.00 dBm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Test B Corrected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-67.50 dBm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Tx to Rx Desense (Test C)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-67.00 dBm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1db000"/>
                    </a:solidFill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Effective Receiver Sensitivity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-108.5 dBm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Environmental Degradation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-5.0 dBm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1db000"/>
                    </a:solidFill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Total Receiver System Loss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-3.5 dB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2" name=""/>
          <p:cNvGraphicFramePr/>
          <p:nvPr/>
        </p:nvGraphicFramePr>
        <p:xfrm>
          <a:off x="1587600" y="9463320"/>
          <a:ext cx="17308440" cy="1371600"/>
        </p:xfrm>
        <a:graphic>
          <a:graphicData uri="http://schemas.openxmlformats.org/drawingml/2006/table">
            <a:tbl>
              <a:tblPr/>
              <a:tblGrid>
                <a:gridCol w="4996800"/>
                <a:gridCol w="2899440"/>
                <a:gridCol w="5371560"/>
                <a:gridCol w="4040640"/>
              </a:tblGrid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Environmental Color Legend: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Acceptable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1db000"/>
                    </a:solidFill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Caution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Warning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e210c"/>
                    </a:solidFill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1. Transmitter Desense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Desense &lt; 5dB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Marginal TX Desense &gt; 5dB &lt; 15dB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High TX Desense &gt; 15dB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2. Environmental Degradation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Degradation &lt; 6dB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Marginal Degradation &gt; 6dB &lt; 18dB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5000" bIns="45000" anchor="t" anchorCtr="1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HelveticaNeue"/>
                          <a:ea typeface="HelveticaNeue"/>
                        </a:rPr>
                        <a:t>High Degradation &gt;18dB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23" name=""/>
          <p:cNvGrpSpPr/>
          <p:nvPr/>
        </p:nvGrpSpPr>
        <p:grpSpPr>
          <a:xfrm>
            <a:off x="13013640" y="1962000"/>
            <a:ext cx="10775520" cy="7559640"/>
            <a:chOff x="13013640" y="1962000"/>
            <a:chExt cx="10775520" cy="7559640"/>
          </a:xfrm>
        </p:grpSpPr>
        <p:pic>
          <p:nvPicPr>
            <p:cNvPr id="124" name="" descr=""/>
            <p:cNvPicPr/>
            <p:nvPr/>
          </p:nvPicPr>
          <p:blipFill>
            <a:blip r:embed="rId1"/>
            <a:stretch/>
          </p:blipFill>
          <p:spPr>
            <a:xfrm>
              <a:off x="13013640" y="1962000"/>
              <a:ext cx="10775520" cy="6845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5" name=""/>
            <p:cNvSpPr txBox="1"/>
            <p:nvPr/>
          </p:nvSpPr>
          <p:spPr>
            <a:xfrm>
              <a:off x="13013640" y="9009360"/>
              <a:ext cx="10775520" cy="5122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pPr algn="ctr"/>
              <a:r>
                <a:rPr b="0" lang="en-US" sz="2400" spc="-1" strike="noStrike">
                  <a:solidFill>
                    <a:srgbClr val="5d5d5d"/>
                  </a:solidFill>
                  <a:latin typeface="HelveticaNeue"/>
                  <a:ea typeface="HelveticaNeue"/>
                </a:rPr>
                <a:t>Caption</a:t>
              </a:r>
              <a:endParaRPr b="0" lang="en-US" sz="2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LibreOffice/7.2.2.2$Windows_X86_64 LibreOffice_project/02b2acce88a210515b4a5bb2e46cbfb63fe97d56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