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6" r:id="rId59"/>
    <p:sldId id="317" r:id="rId60"/>
    <p:sldId id="318" r:id="rId61"/>
    <p:sldId id="319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B836F-C0DA-43D6-A68C-BEBF63E23F6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16BC0-6609-4952-9057-1D936F8A63C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ACD9-24A3-455C-958E-03F75F3FB16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C221-EDC7-46D0-BBF4-7742352A0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ACD9-24A3-455C-958E-03F75F3FB16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C221-EDC7-46D0-BBF4-7742352A0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ACD9-24A3-455C-958E-03F75F3FB16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C221-EDC7-46D0-BBF4-7742352A0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ACD9-24A3-455C-958E-03F75F3FB16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C221-EDC7-46D0-BBF4-7742352A0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ACD9-24A3-455C-958E-03F75F3FB16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C221-EDC7-46D0-BBF4-7742352A0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ACD9-24A3-455C-958E-03F75F3FB16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C221-EDC7-46D0-BBF4-7742352A0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ACD9-24A3-455C-958E-03F75F3FB16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C221-EDC7-46D0-BBF4-7742352A0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ACD9-24A3-455C-958E-03F75F3FB16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C221-EDC7-46D0-BBF4-7742352A0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ACD9-24A3-455C-958E-03F75F3FB16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C221-EDC7-46D0-BBF4-7742352A0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ACD9-24A3-455C-958E-03F75F3FB16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C221-EDC7-46D0-BBF4-7742352A0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ACD9-24A3-455C-958E-03F75F3FB16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C221-EDC7-46D0-BBF4-7742352A0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8ACD9-24A3-455C-958E-03F75F3FB16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EC221-EDC7-46D0-BBF4-7742352A0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NWS Weather Readiness Workshop</a:t>
            </a:r>
            <a:br>
              <a:rPr lang="en-US" dirty="0" smtClean="0"/>
            </a:br>
            <a:r>
              <a:rPr lang="en-US" dirty="0" smtClean="0"/>
              <a:t>March 28, 2024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Scott </a:t>
            </a:r>
            <a:r>
              <a:rPr lang="en-US" sz="2000" dirty="0" err="1" smtClean="0"/>
              <a:t>Overpeck</a:t>
            </a:r>
            <a:r>
              <a:rPr lang="en-US" sz="2000" dirty="0" smtClean="0"/>
              <a:t> of the NWS </a:t>
            </a:r>
            <a:r>
              <a:rPr lang="en-US" sz="2000" dirty="0"/>
              <a:t>Albuquerque </a:t>
            </a:r>
            <a:r>
              <a:rPr lang="en-US" sz="2000" dirty="0" smtClean="0"/>
              <a:t>hosted </a:t>
            </a:r>
            <a:r>
              <a:rPr lang="en-US" sz="2000" dirty="0"/>
              <a:t>an </a:t>
            </a:r>
            <a:r>
              <a:rPr lang="en-US" sz="2000" dirty="0" smtClean="0"/>
              <a:t>in-person &amp; online Spring </a:t>
            </a:r>
            <a:r>
              <a:rPr lang="en-US" sz="2000" dirty="0"/>
              <a:t>weather readiness or Integrated Warning Team (</a:t>
            </a:r>
            <a:r>
              <a:rPr lang="en-US" sz="2000" dirty="0" smtClean="0"/>
              <a:t>IWT) workshop, which consists of the NWS and emergency </a:t>
            </a:r>
            <a:r>
              <a:rPr lang="en-US" sz="2000" dirty="0"/>
              <a:t>managers (city, county, tribal), DOT districts, Dept of Health, Dept of Ag, USFS/State Forestry, NM DHSEM, local/state police, </a:t>
            </a:r>
            <a:r>
              <a:rPr lang="en-US" sz="2000" dirty="0" smtClean="0"/>
              <a:t>USGS/USACE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These slides are copies of the material presented by Scott during the conference, and are generally self-explanatory; in some instances there is verbal information missing that added a little more context and detail.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NWS Fire Text Product Examples</a:t>
            </a:r>
            <a:endParaRPr lang="en-US" sz="2800" dirty="0"/>
          </a:p>
        </p:txBody>
      </p:sp>
      <p:pic>
        <p:nvPicPr>
          <p:cNvPr id="5" name="Content Placeholder 4" descr="Weather Readiness Workshop 09 NWS Fire Text Exampl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NWS Hotspot Notification Example</a:t>
            </a:r>
            <a:endParaRPr lang="en-US" sz="2800" dirty="0"/>
          </a:p>
        </p:txBody>
      </p:sp>
      <p:pic>
        <p:nvPicPr>
          <p:cNvPr id="6" name="Content Placeholder 5" descr="Weather Readiness Workshop 10 NWS Fire Spot Forecast Exampl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NWS Location </a:t>
            </a:r>
            <a:r>
              <a:rPr lang="en-US" sz="2800" dirty="0" smtClean="0"/>
              <a:t>Specific </a:t>
            </a:r>
            <a:r>
              <a:rPr lang="en-US" sz="2800" dirty="0" smtClean="0"/>
              <a:t>Fire Spot Forecast</a:t>
            </a:r>
            <a:endParaRPr lang="en-US" sz="2800" dirty="0"/>
          </a:p>
        </p:txBody>
      </p:sp>
      <p:pic>
        <p:nvPicPr>
          <p:cNvPr id="5" name="Content Placeholder 4" descr="Weather Readiness Workshop 10a NWS Fire Spot Forecast Specifi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42738" y="1066801"/>
            <a:ext cx="2843107" cy="556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NWS Location </a:t>
            </a:r>
            <a:r>
              <a:rPr lang="en-US" sz="2800" dirty="0" smtClean="0"/>
              <a:t>Specific </a:t>
            </a:r>
            <a:r>
              <a:rPr lang="en-US" sz="2800" dirty="0" smtClean="0"/>
              <a:t>Fire Spot Forecast</a:t>
            </a:r>
            <a:endParaRPr lang="en-US" sz="2800" dirty="0"/>
          </a:p>
        </p:txBody>
      </p:sp>
      <p:pic>
        <p:nvPicPr>
          <p:cNvPr id="6" name="Content Placeholder 5" descr="Weather Readiness Workshop 11 Hotspot Notificatio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NWS Fire Warnings</a:t>
            </a:r>
            <a:endParaRPr lang="en-US" sz="2800" dirty="0"/>
          </a:p>
        </p:txBody>
      </p:sp>
      <p:pic>
        <p:nvPicPr>
          <p:cNvPr id="5" name="Content Placeholder 4" descr="Weather Readiness Workshop 12 Fire Warnin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NWS Fire Response Stages</a:t>
            </a:r>
            <a:endParaRPr lang="en-US" sz="2800" dirty="0"/>
          </a:p>
        </p:txBody>
      </p:sp>
      <p:pic>
        <p:nvPicPr>
          <p:cNvPr id="6" name="Content Placeholder 5" descr="Weather Readiness Workshop 13 NWS Fire Response Stag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Extremely Critical Fire Conditions</a:t>
            </a:r>
            <a:endParaRPr lang="en-US" sz="2800" dirty="0"/>
          </a:p>
        </p:txBody>
      </p:sp>
      <p:pic>
        <p:nvPicPr>
          <p:cNvPr id="5" name="Content Placeholder 4" descr="Weather Readiness Workshop 14 Extremely Critical Fire Condition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Frequency of Fire Warnings</a:t>
            </a:r>
            <a:endParaRPr lang="en-US" sz="2800" dirty="0"/>
          </a:p>
        </p:txBody>
      </p:sp>
      <p:pic>
        <p:nvPicPr>
          <p:cNvPr id="6" name="Content Placeholder 5" descr="Weather Readiness Workshop 15 Frequency of Fire Warning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Fire Weather Overviews</a:t>
            </a:r>
            <a:endParaRPr lang="en-US" sz="2800" dirty="0"/>
          </a:p>
        </p:txBody>
      </p:sp>
      <p:pic>
        <p:nvPicPr>
          <p:cNvPr id="5" name="Content Placeholder 4" descr="Weather Readiness Workshop 16 Fire Weather Overview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Combining Fire Forecasts</a:t>
            </a:r>
            <a:endParaRPr lang="en-US" sz="2800" dirty="0"/>
          </a:p>
        </p:txBody>
      </p:sp>
      <p:pic>
        <p:nvPicPr>
          <p:cNvPr id="6" name="Content Placeholder 5" descr="Weather Readiness Workshop 17 Combining Fire Forecast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14400"/>
            <a:ext cx="8046156" cy="5211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Map of NWS Districts</a:t>
            </a:r>
            <a:endParaRPr lang="en-US" sz="2800" dirty="0"/>
          </a:p>
        </p:txBody>
      </p:sp>
      <p:pic>
        <p:nvPicPr>
          <p:cNvPr id="4" name="Content Placeholder 3" descr="Weather Readiness Workshop 01 NWS District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Differences in Fire Outlooks</a:t>
            </a:r>
            <a:endParaRPr lang="en-US" sz="2800" dirty="0"/>
          </a:p>
        </p:txBody>
      </p:sp>
      <p:pic>
        <p:nvPicPr>
          <p:cNvPr id="5" name="Content Placeholder 4" descr="Weather Readiness Workshop 18 Differences in Fire Outlook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NWS </a:t>
            </a:r>
            <a:r>
              <a:rPr lang="en-US" sz="2800" dirty="0" err="1" smtClean="0"/>
              <a:t>Fireweather</a:t>
            </a:r>
            <a:r>
              <a:rPr lang="en-US" sz="2800" dirty="0" smtClean="0"/>
              <a:t> DSS Website</a:t>
            </a:r>
            <a:endParaRPr lang="en-US" sz="2800" dirty="0"/>
          </a:p>
        </p:txBody>
      </p:sp>
      <p:pic>
        <p:nvPicPr>
          <p:cNvPr id="6" name="Content Placeholder 5" descr="Weather Readiness Workshop 19 NWS Fireweather DSS Websit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14400"/>
            <a:ext cx="8046156" cy="5211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NWS Fire Weather Tools (1)</a:t>
            </a:r>
            <a:endParaRPr lang="en-US" sz="2800" dirty="0"/>
          </a:p>
        </p:txBody>
      </p:sp>
      <p:pic>
        <p:nvPicPr>
          <p:cNvPr id="5" name="Content Placeholder 4" descr="Weather Readiness Workshop 20a NWS Fire Weather Tools(1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14400"/>
            <a:ext cx="8046156" cy="5211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NWS Fire Weather Tools (2)</a:t>
            </a:r>
            <a:endParaRPr lang="en-US" sz="2800" dirty="0"/>
          </a:p>
        </p:txBody>
      </p:sp>
      <p:pic>
        <p:nvPicPr>
          <p:cNvPr id="6" name="Content Placeholder 5" descr="Weather Readiness Workshop 20b NWS Fire Weather Tools(2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14400"/>
            <a:ext cx="8046156" cy="5211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NWS Fire Weather Tools (3)</a:t>
            </a:r>
            <a:endParaRPr lang="en-US" sz="2800" dirty="0"/>
          </a:p>
        </p:txBody>
      </p:sp>
      <p:pic>
        <p:nvPicPr>
          <p:cNvPr id="8" name="Content Placeholder 7" descr="Weather Readiness Workshop 20c NWS Fire Weather Tools(3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NWS Fire Weather Tools (4)</a:t>
            </a:r>
            <a:endParaRPr lang="en-US" sz="2800" dirty="0"/>
          </a:p>
        </p:txBody>
      </p:sp>
      <p:pic>
        <p:nvPicPr>
          <p:cNvPr id="6" name="Content Placeholder 5" descr="Weather Readiness Workshop 20e NWS Fire Weather Tools(5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Red Flag Threat Index</a:t>
            </a:r>
            <a:endParaRPr lang="en-US" sz="2800" dirty="0"/>
          </a:p>
        </p:txBody>
      </p:sp>
      <p:pic>
        <p:nvPicPr>
          <p:cNvPr id="7" name="Content Placeholder 6" descr="Weather Readiness Workshop 21 Red Flag Threat Index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14400"/>
            <a:ext cx="8046156" cy="5211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RFTI Calculation Example</a:t>
            </a:r>
            <a:endParaRPr lang="en-US" sz="2800" dirty="0"/>
          </a:p>
        </p:txBody>
      </p:sp>
      <p:pic>
        <p:nvPicPr>
          <p:cNvPr id="5" name="Content Placeholder 4" descr="Weather Readiness Workshop 22 RFTI Calculation Exampl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RFTI Number meaning</a:t>
            </a:r>
            <a:endParaRPr lang="en-US" sz="2800" dirty="0"/>
          </a:p>
        </p:txBody>
      </p:sp>
      <p:pic>
        <p:nvPicPr>
          <p:cNvPr id="6" name="Content Placeholder 5" descr="Weather Readiness Workshop 23 RFTI Number meanin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14400"/>
            <a:ext cx="8046156" cy="5211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RFTI correlated with Fires</a:t>
            </a:r>
            <a:endParaRPr lang="en-US" sz="2800" dirty="0"/>
          </a:p>
        </p:txBody>
      </p:sp>
      <p:pic>
        <p:nvPicPr>
          <p:cNvPr id="5" name="Content Placeholder 4" descr="Weather Readiness Workshop 24 RFTI vs Fir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Map of </a:t>
            </a:r>
            <a:r>
              <a:rPr lang="en-US" sz="2800" dirty="0" smtClean="0"/>
              <a:t>Local Preparedness Districts</a:t>
            </a:r>
            <a:endParaRPr lang="en-US" sz="2800" dirty="0"/>
          </a:p>
        </p:txBody>
      </p:sp>
      <p:pic>
        <p:nvPicPr>
          <p:cNvPr id="6" name="Content Placeholder 5" descr="Weather Readiness Workshop 02 Local Preparedness District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RFTI </a:t>
            </a:r>
            <a:r>
              <a:rPr lang="en-US" sz="2800" dirty="0" err="1" smtClean="0"/>
              <a:t>vs</a:t>
            </a:r>
            <a:r>
              <a:rPr lang="en-US" sz="2800" dirty="0" smtClean="0"/>
              <a:t> Red Flag Warning</a:t>
            </a:r>
            <a:endParaRPr lang="en-US" sz="2800" dirty="0"/>
          </a:p>
        </p:txBody>
      </p:sp>
      <p:pic>
        <p:nvPicPr>
          <p:cNvPr id="6" name="Content Placeholder 5" descr="Weather Readiness Workshop 25 RFTI vs Red Flag Warnin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Fire Weather Summary</a:t>
            </a:r>
            <a:endParaRPr lang="en-US" sz="2800" dirty="0"/>
          </a:p>
        </p:txBody>
      </p:sp>
      <p:pic>
        <p:nvPicPr>
          <p:cNvPr id="8" name="Content Placeholder 7" descr="Weather Readiness Workshop 27 Fire Weather Summar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143000"/>
            <a:ext cx="8046156" cy="4983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Fuel Moisture factor</a:t>
            </a:r>
            <a:endParaRPr lang="en-US" sz="2800" dirty="0"/>
          </a:p>
        </p:txBody>
      </p:sp>
      <p:pic>
        <p:nvPicPr>
          <p:cNvPr id="5" name="Content Placeholder 4" descr="Weather Readiness Workshop 26 Fuel Moisture facto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6285" y="1143001"/>
            <a:ext cx="6171429" cy="44558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Precipitation Pattern Chances</a:t>
            </a:r>
            <a:endParaRPr lang="en-US" sz="2800" dirty="0"/>
          </a:p>
        </p:txBody>
      </p:sp>
      <p:pic>
        <p:nvPicPr>
          <p:cNvPr id="6" name="Content Placeholder 5" descr="Weather Readiness Workshop 28 Precip Pattern Chanc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Precipitation Probability</a:t>
            </a:r>
            <a:endParaRPr lang="en-US" sz="2800" dirty="0"/>
          </a:p>
        </p:txBody>
      </p:sp>
      <p:pic>
        <p:nvPicPr>
          <p:cNvPr id="5" name="Content Placeholder 4" descr="Weather Readiness Workshop 29 Precip Probabilit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Probability of Precipitation (</a:t>
            </a:r>
            <a:r>
              <a:rPr lang="en-US" sz="2800" dirty="0" err="1" smtClean="0"/>
              <a:t>PoP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6" name="Content Placeholder 5" descr="Weather Readiness Workshop 30 Probability of Precip 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Precipitation Range Forecast</a:t>
            </a:r>
            <a:endParaRPr lang="en-US" sz="2800" dirty="0"/>
          </a:p>
        </p:txBody>
      </p:sp>
      <p:pic>
        <p:nvPicPr>
          <p:cNvPr id="5" name="Content Placeholder 4" descr="Weather Readiness Workshop 31 Precip Range Forecas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Precip</a:t>
            </a:r>
            <a:r>
              <a:rPr lang="en-US" sz="2800" dirty="0" smtClean="0"/>
              <a:t> by Amount Based Example1</a:t>
            </a:r>
            <a:endParaRPr lang="en-US" sz="2800" dirty="0"/>
          </a:p>
        </p:txBody>
      </p:sp>
      <p:pic>
        <p:nvPicPr>
          <p:cNvPr id="6" name="Content Placeholder 5" descr="Weather Readiness Workshop 32 Precip by Amount Based Example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Precip</a:t>
            </a:r>
            <a:r>
              <a:rPr lang="en-US" sz="2800" dirty="0" smtClean="0"/>
              <a:t> by Amount Based Example2</a:t>
            </a:r>
            <a:endParaRPr lang="en-US" sz="2800" dirty="0"/>
          </a:p>
        </p:txBody>
      </p:sp>
      <p:pic>
        <p:nvPicPr>
          <p:cNvPr id="5" name="Content Placeholder 4" descr="Weather Readiness Workshop 33 Precip by Amount Based Example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Precip</a:t>
            </a:r>
            <a:r>
              <a:rPr lang="en-US" sz="2800" dirty="0" smtClean="0"/>
              <a:t> Box &amp; Whisker Plot</a:t>
            </a:r>
            <a:endParaRPr lang="en-US" sz="2800" dirty="0"/>
          </a:p>
        </p:txBody>
      </p:sp>
      <p:pic>
        <p:nvPicPr>
          <p:cNvPr id="6" name="Content Placeholder 5" descr="Weather Readiness Workshop 34 Precip Box &amp; Whisker Plo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Map of NMSP Districts</a:t>
            </a:r>
            <a:endParaRPr lang="en-US" sz="2800" dirty="0"/>
          </a:p>
        </p:txBody>
      </p:sp>
      <p:pic>
        <p:nvPicPr>
          <p:cNvPr id="5" name="Content Placeholder 4" descr="Weather Readiness Workshop 03 NMSP District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066800"/>
            <a:ext cx="8046156" cy="4983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Precip</a:t>
            </a:r>
            <a:r>
              <a:rPr lang="en-US" sz="2800" dirty="0" smtClean="0"/>
              <a:t> </a:t>
            </a:r>
            <a:r>
              <a:rPr lang="en-US" sz="2800" dirty="0" err="1" smtClean="0"/>
              <a:t>vs</a:t>
            </a:r>
            <a:r>
              <a:rPr lang="en-US" sz="2800" dirty="0" smtClean="0"/>
              <a:t> Wind Discussion</a:t>
            </a:r>
            <a:endParaRPr lang="en-US" sz="2800" dirty="0"/>
          </a:p>
        </p:txBody>
      </p:sp>
      <p:pic>
        <p:nvPicPr>
          <p:cNvPr id="5" name="Content Placeholder 4" descr="Weather Readiness Workshop 35 Precip vs Wind Discussio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Advanced Hydro Prediction Service being retired</a:t>
            </a:r>
            <a:endParaRPr lang="en-US" sz="2800" dirty="0"/>
          </a:p>
        </p:txBody>
      </p:sp>
      <p:pic>
        <p:nvPicPr>
          <p:cNvPr id="6" name="Content Placeholder 5" descr="Weather Readiness Workshop 36 AHPS being retir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National Weather Prediction Service being instituted</a:t>
            </a:r>
            <a:endParaRPr lang="en-US" sz="2800" dirty="0"/>
          </a:p>
        </p:txBody>
      </p:sp>
      <p:pic>
        <p:nvPicPr>
          <p:cNvPr id="5" name="Content Placeholder 4" descr="Weather Readiness Workshop 37 Natl Weather Prediction Servic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Determining Areas Of Flood Concern</a:t>
            </a:r>
            <a:endParaRPr lang="en-US" sz="2800" dirty="0"/>
          </a:p>
        </p:txBody>
      </p:sp>
      <p:pic>
        <p:nvPicPr>
          <p:cNvPr id="6" name="Content Placeholder 5" descr="Weather Readiness Workshop 38 Determining Areas Of Flood Concer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2024 </a:t>
            </a:r>
            <a:r>
              <a:rPr lang="en-US" sz="2800" dirty="0" err="1" smtClean="0"/>
              <a:t>vs</a:t>
            </a:r>
            <a:r>
              <a:rPr lang="en-US" sz="2800" dirty="0" smtClean="0"/>
              <a:t> 2023 Snowpack</a:t>
            </a:r>
            <a:endParaRPr lang="en-US" sz="2800" dirty="0"/>
          </a:p>
        </p:txBody>
      </p:sp>
      <p:pic>
        <p:nvPicPr>
          <p:cNvPr id="5" name="Content Placeholder 4" descr="Weather Readiness Workshop 39 23vs24 Snopac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14400"/>
            <a:ext cx="8046156" cy="5211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Bluewater</a:t>
            </a:r>
            <a:r>
              <a:rPr lang="en-US" sz="2800" dirty="0" smtClean="0"/>
              <a:t> Snowpack-Runoff Potential</a:t>
            </a:r>
            <a:endParaRPr lang="en-US" sz="2800" dirty="0"/>
          </a:p>
        </p:txBody>
      </p:sp>
      <p:pic>
        <p:nvPicPr>
          <p:cNvPr id="6" name="Content Placeholder 5" descr="Weather Readiness Workshop 40 Bluewater Snowpack-Runoff Potentia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Jemez Snowpack-Runoff Potential</a:t>
            </a:r>
            <a:endParaRPr lang="en-US" sz="2800" dirty="0"/>
          </a:p>
        </p:txBody>
      </p:sp>
      <p:pic>
        <p:nvPicPr>
          <p:cNvPr id="5" name="Content Placeholder 4" descr="Weather Readiness Workshop 41 Jemez Snowpack-Runoff Potentia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San Juan Snowpack-Runoff Potential</a:t>
            </a:r>
            <a:endParaRPr lang="en-US" sz="2800" dirty="0"/>
          </a:p>
        </p:txBody>
      </p:sp>
      <p:pic>
        <p:nvPicPr>
          <p:cNvPr id="6" name="Content Placeholder 5" descr="Weather Readiness Workshop 42 San Juan Snowpack-Runoff Potentia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Chama Snowpack-Runoff Potential</a:t>
            </a:r>
            <a:endParaRPr lang="en-US" sz="2800" dirty="0"/>
          </a:p>
        </p:txBody>
      </p:sp>
      <p:pic>
        <p:nvPicPr>
          <p:cNvPr id="5" name="Content Placeholder 4" descr="Weather Readiness Workshop 43 Chama Snowpack-Runoff Potentia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Current Regional Snowpack</a:t>
            </a:r>
            <a:endParaRPr lang="en-US" sz="2800" dirty="0"/>
          </a:p>
        </p:txBody>
      </p:sp>
      <p:pic>
        <p:nvPicPr>
          <p:cNvPr id="6" name="Content Placeholder 5" descr="Weather Readiness Workshop 44 Current Snowpac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Map of DOT Districts</a:t>
            </a:r>
            <a:endParaRPr lang="en-US" sz="2800" dirty="0"/>
          </a:p>
        </p:txBody>
      </p:sp>
      <p:pic>
        <p:nvPicPr>
          <p:cNvPr id="6" name="Content Placeholder 5" descr="Weather Readiness Workshop 04 DOT District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143000"/>
            <a:ext cx="8046156" cy="4983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Current Soil Moisture</a:t>
            </a:r>
            <a:endParaRPr lang="en-US" sz="2800" dirty="0"/>
          </a:p>
        </p:txBody>
      </p:sp>
      <p:pic>
        <p:nvPicPr>
          <p:cNvPr id="5" name="Content Placeholder 4" descr="Weather Readiness Workshop 45 Soil Moistu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Current </a:t>
            </a:r>
            <a:r>
              <a:rPr lang="en-US" sz="2800" dirty="0" err="1" smtClean="0"/>
              <a:t>Streamflow</a:t>
            </a:r>
            <a:endParaRPr lang="en-US" sz="2800" dirty="0"/>
          </a:p>
        </p:txBody>
      </p:sp>
      <p:pic>
        <p:nvPicPr>
          <p:cNvPr id="6" name="Content Placeholder 5" descr="Weather Readiness Workshop 46 Streamflow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Spring Flooding Concerns</a:t>
            </a:r>
            <a:endParaRPr lang="en-US" sz="2800" dirty="0"/>
          </a:p>
        </p:txBody>
      </p:sp>
      <p:pic>
        <p:nvPicPr>
          <p:cNvPr id="5" name="Content Placeholder 4" descr="Weather Readiness Workshop 47 Flooding Concern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Increased Runoff Causes</a:t>
            </a:r>
            <a:endParaRPr lang="en-US" sz="2800" dirty="0"/>
          </a:p>
        </p:txBody>
      </p:sp>
      <p:pic>
        <p:nvPicPr>
          <p:cNvPr id="6" name="Content Placeholder 5" descr="Weather Readiness Workshop 48 Runoff Caus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14400"/>
            <a:ext cx="8046156" cy="5211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8-14 Day Forecast</a:t>
            </a:r>
            <a:endParaRPr lang="en-US" sz="2800" dirty="0"/>
          </a:p>
        </p:txBody>
      </p:sp>
      <p:pic>
        <p:nvPicPr>
          <p:cNvPr id="5" name="Content Placeholder 4" descr="Weather Readiness Workshop 49 8-14 Day Forecas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143000"/>
            <a:ext cx="8046156" cy="4983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3-4 Week Forecast</a:t>
            </a:r>
            <a:endParaRPr lang="en-US" sz="2800" dirty="0"/>
          </a:p>
        </p:txBody>
      </p:sp>
      <p:pic>
        <p:nvPicPr>
          <p:cNvPr id="6" name="Content Placeholder 5" descr="Weather Readiness Workshop 50 3-4 Week Forecas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Seasonal Forecast</a:t>
            </a:r>
            <a:endParaRPr lang="en-US" sz="2800" dirty="0"/>
          </a:p>
        </p:txBody>
      </p:sp>
      <p:pic>
        <p:nvPicPr>
          <p:cNvPr id="5" name="Content Placeholder 4" descr="Weather Readiness Workshop 51 Seasonal Forecas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Precip</a:t>
            </a:r>
            <a:r>
              <a:rPr lang="en-US" sz="2800" dirty="0" smtClean="0"/>
              <a:t>-Runoff </a:t>
            </a:r>
            <a:r>
              <a:rPr lang="en-US" sz="2800" dirty="0" err="1" smtClean="0"/>
              <a:t>Wrapup</a:t>
            </a:r>
            <a:endParaRPr lang="en-US" sz="2800" dirty="0"/>
          </a:p>
        </p:txBody>
      </p:sp>
      <p:pic>
        <p:nvPicPr>
          <p:cNvPr id="6" name="Content Placeholder 5" descr="Weather Readiness Workshop 52 Precip-Runoff Wrapu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143000"/>
            <a:ext cx="8046156" cy="4983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Flash Flood Impact Tags</a:t>
            </a:r>
            <a:endParaRPr lang="en-US" sz="2800" dirty="0"/>
          </a:p>
        </p:txBody>
      </p:sp>
      <p:pic>
        <p:nvPicPr>
          <p:cNvPr id="6" name="Content Placeholder 5" descr="Weather Readiness Workshop 54 Flash Flood Impact Tag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Impact Based Warnings</a:t>
            </a:r>
            <a:endParaRPr lang="en-US" sz="2800" dirty="0"/>
          </a:p>
        </p:txBody>
      </p:sp>
      <p:pic>
        <p:nvPicPr>
          <p:cNvPr id="5" name="Content Placeholder 4" descr="Weather Readiness Workshop 55 Impact Based Warning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Map of Tribal Areas</a:t>
            </a:r>
            <a:endParaRPr lang="en-US" sz="2800" dirty="0"/>
          </a:p>
        </p:txBody>
      </p:sp>
      <p:pic>
        <p:nvPicPr>
          <p:cNvPr id="5" name="Content Placeholder 4" descr="Weather Readiness Workshop 05 Tribal Area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143000"/>
            <a:ext cx="8046156" cy="4983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Proposal to Eliminate Flood Warnings</a:t>
            </a:r>
            <a:endParaRPr lang="en-US" sz="2800" dirty="0"/>
          </a:p>
        </p:txBody>
      </p:sp>
      <p:pic>
        <p:nvPicPr>
          <p:cNvPr id="6" name="Content Placeholder 5" descr="Weather Readiness Workshop 56 Eliminating Flood Warning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Attendees Poll</a:t>
            </a:r>
            <a:endParaRPr lang="en-US" sz="2800" dirty="0"/>
          </a:p>
        </p:txBody>
      </p:sp>
      <p:pic>
        <p:nvPicPr>
          <p:cNvPr id="5" name="Content Placeholder 4" descr="Weather Readiness Workshop 53 Attendees Po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90600"/>
            <a:ext cx="8046156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Map of Media Coverage Areas</a:t>
            </a:r>
            <a:endParaRPr lang="en-US" sz="2800" dirty="0"/>
          </a:p>
        </p:txBody>
      </p:sp>
      <p:pic>
        <p:nvPicPr>
          <p:cNvPr id="7" name="Content Placeholder 6" descr="Screenshot 2024-03-28 16075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1" y="911214"/>
            <a:ext cx="6934200" cy="54895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Wind Map Example</a:t>
            </a:r>
            <a:endParaRPr lang="en-US" sz="2800" dirty="0"/>
          </a:p>
        </p:txBody>
      </p:sp>
      <p:pic>
        <p:nvPicPr>
          <p:cNvPr id="5" name="Content Placeholder 4" descr="Weather Readiness Workshop 07 Wind Map Exampl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Maps of NWS Fire Zones</a:t>
            </a:r>
            <a:endParaRPr lang="en-US" sz="2800" dirty="0"/>
          </a:p>
        </p:txBody>
      </p:sp>
      <p:pic>
        <p:nvPicPr>
          <p:cNvPr id="6" name="Content Placeholder 5" descr="Weather Readiness Workshop 08 Fire Zon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66800"/>
            <a:ext cx="8046156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282</Words>
  <Application>Microsoft Office PowerPoint</Application>
  <PresentationFormat>On-screen Show (4:3)</PresentationFormat>
  <Paragraphs>64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NWS Weather Readiness Workshop March 28, 2024</vt:lpstr>
      <vt:lpstr>Map of NWS Districts</vt:lpstr>
      <vt:lpstr>Map of Local Preparedness Districts</vt:lpstr>
      <vt:lpstr>Map of NMSP Districts</vt:lpstr>
      <vt:lpstr>Map of DOT Districts</vt:lpstr>
      <vt:lpstr>Map of Tribal Areas</vt:lpstr>
      <vt:lpstr>Map of Media Coverage Areas</vt:lpstr>
      <vt:lpstr>Wind Map Example</vt:lpstr>
      <vt:lpstr>Maps of NWS Fire Zones</vt:lpstr>
      <vt:lpstr>NWS Fire Text Product Examples</vt:lpstr>
      <vt:lpstr>NWS Hotspot Notification Example</vt:lpstr>
      <vt:lpstr>NWS Location Specific Fire Spot Forecast</vt:lpstr>
      <vt:lpstr>NWS Location Specific Fire Spot Forecast</vt:lpstr>
      <vt:lpstr>NWS Fire Warnings</vt:lpstr>
      <vt:lpstr>NWS Fire Response Stages</vt:lpstr>
      <vt:lpstr>Extremely Critical Fire Conditions</vt:lpstr>
      <vt:lpstr>Frequency of Fire Warnings</vt:lpstr>
      <vt:lpstr>Fire Weather Overviews</vt:lpstr>
      <vt:lpstr>Combining Fire Forecasts</vt:lpstr>
      <vt:lpstr>Differences in Fire Outlooks</vt:lpstr>
      <vt:lpstr>NWS Fireweather DSS Website</vt:lpstr>
      <vt:lpstr>NWS Fire Weather Tools (1)</vt:lpstr>
      <vt:lpstr>NWS Fire Weather Tools (2)</vt:lpstr>
      <vt:lpstr>NWS Fire Weather Tools (3)</vt:lpstr>
      <vt:lpstr>NWS Fire Weather Tools (4)</vt:lpstr>
      <vt:lpstr>Red Flag Threat Index</vt:lpstr>
      <vt:lpstr>RFTI Calculation Example</vt:lpstr>
      <vt:lpstr>RFTI Number meaning</vt:lpstr>
      <vt:lpstr>RFTI correlated with Fires</vt:lpstr>
      <vt:lpstr>RFTI vs Red Flag Warning</vt:lpstr>
      <vt:lpstr>Fire Weather Summary</vt:lpstr>
      <vt:lpstr>Fuel Moisture factor</vt:lpstr>
      <vt:lpstr>Precipitation Pattern Chances</vt:lpstr>
      <vt:lpstr>Precipitation Probability</vt:lpstr>
      <vt:lpstr>Probability of Precipitation (PoP)</vt:lpstr>
      <vt:lpstr>Precipitation Range Forecast</vt:lpstr>
      <vt:lpstr>Precip by Amount Based Example1</vt:lpstr>
      <vt:lpstr>Precip by Amount Based Example2</vt:lpstr>
      <vt:lpstr>Precip Box &amp; Whisker Plot</vt:lpstr>
      <vt:lpstr>Precip vs Wind Discussion</vt:lpstr>
      <vt:lpstr>Advanced Hydro Prediction Service being retired</vt:lpstr>
      <vt:lpstr>National Weather Prediction Service being instituted</vt:lpstr>
      <vt:lpstr>Determining Areas Of Flood Concern</vt:lpstr>
      <vt:lpstr>2024 vs 2023 Snowpack</vt:lpstr>
      <vt:lpstr>Bluewater Snowpack-Runoff Potential</vt:lpstr>
      <vt:lpstr> Jemez Snowpack-Runoff Potential</vt:lpstr>
      <vt:lpstr> San Juan Snowpack-Runoff Potential</vt:lpstr>
      <vt:lpstr>Chama Snowpack-Runoff Potential</vt:lpstr>
      <vt:lpstr>Current Regional Snowpack</vt:lpstr>
      <vt:lpstr>Current Soil Moisture</vt:lpstr>
      <vt:lpstr>Current Streamflow</vt:lpstr>
      <vt:lpstr>Spring Flooding Concerns</vt:lpstr>
      <vt:lpstr>Increased Runoff Causes</vt:lpstr>
      <vt:lpstr>8-14 Day Forecast</vt:lpstr>
      <vt:lpstr>3-4 Week Forecast</vt:lpstr>
      <vt:lpstr>Seasonal Forecast</vt:lpstr>
      <vt:lpstr>Precip-Runoff Wrapup</vt:lpstr>
      <vt:lpstr>Flash Flood Impact Tags</vt:lpstr>
      <vt:lpstr>Impact Based Warnings</vt:lpstr>
      <vt:lpstr>Proposal to Eliminate Flood Warnings</vt:lpstr>
      <vt:lpstr>Attendees Poll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194</cp:revision>
  <dcterms:created xsi:type="dcterms:W3CDTF">2024-03-29T00:27:37Z</dcterms:created>
  <dcterms:modified xsi:type="dcterms:W3CDTF">2024-03-30T10:55:33Z</dcterms:modified>
</cp:coreProperties>
</file>